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26" r:id="rId2"/>
    <p:sldId id="256" r:id="rId3"/>
    <p:sldId id="257" r:id="rId4"/>
    <p:sldId id="260" r:id="rId5"/>
    <p:sldId id="267" r:id="rId6"/>
    <p:sldId id="272" r:id="rId7"/>
    <p:sldId id="273" r:id="rId8"/>
    <p:sldId id="278" r:id="rId9"/>
    <p:sldId id="281" r:id="rId10"/>
    <p:sldId id="285" r:id="rId11"/>
    <p:sldId id="286" r:id="rId12"/>
    <p:sldId id="288" r:id="rId13"/>
    <p:sldId id="293" r:id="rId14"/>
    <p:sldId id="296" r:id="rId15"/>
    <p:sldId id="298" r:id="rId16"/>
    <p:sldId id="301" r:id="rId17"/>
    <p:sldId id="303" r:id="rId18"/>
    <p:sldId id="307" r:id="rId19"/>
    <p:sldId id="310" r:id="rId20"/>
    <p:sldId id="311" r:id="rId21"/>
    <p:sldId id="315" r:id="rId22"/>
    <p:sldId id="320" r:id="rId23"/>
    <p:sldId id="32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353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46828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11677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1pPr>
              <a:defRPr b="0"/>
            </a:lvl1pPr>
            <a:lvl2pPr>
              <a:lnSpc>
                <a:spcPct val="150000"/>
              </a:lnSpc>
              <a:spcBef>
                <a:spcPts val="0"/>
              </a:spcBef>
              <a:spcAft>
                <a:spcPts val="0"/>
              </a:spcAft>
              <a:defRPr b="0"/>
            </a:lvl2pPr>
            <a:lvl3pPr>
              <a:lnSpc>
                <a:spcPct val="150000"/>
              </a:lnSpc>
              <a:spcBef>
                <a:spcPts val="0"/>
              </a:spcBef>
              <a:spcAft>
                <a:spcPts val="0"/>
              </a:spcAft>
              <a:defRPr sz="1800" b="0"/>
            </a:lvl3pPr>
            <a:lvl4pPr>
              <a:lnSpc>
                <a:spcPct val="150000"/>
              </a:lnSpc>
              <a:spcBef>
                <a:spcPts val="0"/>
              </a:spcBef>
              <a:spcAft>
                <a:spcPts val="0"/>
              </a:spcAft>
              <a:defRPr sz="1600" b="0"/>
            </a:lvl4pPr>
            <a:lvl5pPr>
              <a:lnSpc>
                <a:spcPct val="150000"/>
              </a:lnSpc>
              <a:spcBef>
                <a:spcPts val="0"/>
              </a:spcBef>
              <a:spcAft>
                <a:spcPts val="0"/>
              </a:spcAft>
              <a:defRPr sz="1600" b="0"/>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412254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86600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778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56766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63193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72608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984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9B058A6-A7D6-42BE-9E9B-EAE39D4F95E9}" type="datetimeFigureOut">
              <a:rPr lang="zh-CN" altLang="en-US" smtClean="0"/>
              <a:t>2020/9/15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208121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89B058A6-A7D6-42BE-9E9B-EAE39D4F95E9}" type="datetimeFigureOut">
              <a:rPr lang="zh-CN" altLang="en-US" smtClean="0"/>
              <a:t>2020/9/15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49324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9B058A6-A7D6-42BE-9E9B-EAE39D4F95E9}" type="datetimeFigureOut">
              <a:rPr lang="zh-CN" altLang="en-US" smtClean="0"/>
              <a:t>2020/9/15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F51E1C6-CD2A-44B9-BDA2-18B3BF386562}"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10527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                </a:t>
            </a:r>
            <a:r>
              <a:rPr lang="zh-CN" altLang="en-US" sz="6000" dirty="0" smtClean="0"/>
              <a:t>第</a:t>
            </a:r>
            <a:r>
              <a:rPr lang="en-US" altLang="zh-CN" sz="6000" dirty="0" smtClean="0"/>
              <a:t>5</a:t>
            </a:r>
            <a:r>
              <a:rPr lang="zh-CN" altLang="en-US" sz="6000" dirty="0" smtClean="0"/>
              <a:t>章</a:t>
            </a:r>
            <a:r>
              <a:rPr lang="en-US" altLang="zh-CN" sz="6000" dirty="0" smtClean="0"/>
              <a:t/>
            </a:r>
            <a:br>
              <a:rPr lang="en-US" altLang="zh-CN" sz="6000" dirty="0" smtClean="0"/>
            </a:br>
            <a:r>
              <a:rPr lang="zh-CN" altLang="en-US" sz="6000" dirty="0" smtClean="0"/>
              <a:t>  </a:t>
            </a:r>
            <a:r>
              <a:rPr lang="en-US" altLang="zh-CN" dirty="0" smtClean="0"/>
              <a:t/>
            </a:r>
            <a:br>
              <a:rPr lang="en-US" altLang="zh-CN" dirty="0" smtClean="0"/>
            </a:br>
            <a:r>
              <a:rPr lang="en-US" altLang="zh-CN" sz="6000" dirty="0" smtClean="0"/>
              <a:t>Python</a:t>
            </a:r>
            <a:r>
              <a:rPr lang="zh-CN" altLang="en-US" sz="6000" dirty="0" smtClean="0"/>
              <a:t>程序设计基础与算法</a:t>
            </a:r>
            <a:endParaRPr lang="zh-CN" altLang="en-US" sz="6000" dirty="0"/>
          </a:p>
        </p:txBody>
      </p:sp>
    </p:spTree>
    <p:extLst>
      <p:ext uri="{BB962C8B-B14F-4D97-AF65-F5344CB8AC3E}">
        <p14:creationId xmlns:p14="http://schemas.microsoft.com/office/powerpoint/2010/main" val="1708571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kern="2400" dirty="0" smtClean="0">
                <a:latin typeface="黑体" panose="02010609060101010101" pitchFamily="49" charset="-122"/>
                <a:ea typeface="黑体" panose="02010609060101010101" pitchFamily="49" charset="-122"/>
              </a:rPr>
              <a:t>5.3 </a:t>
            </a:r>
            <a:r>
              <a:rPr lang="zh-CN" altLang="zh-CN" sz="4000" b="1" dirty="0" smtClean="0">
                <a:latin typeface="黑体" panose="02010609060101010101" pitchFamily="49" charset="-122"/>
                <a:ea typeface="黑体" panose="02010609060101010101" pitchFamily="49" charset="-122"/>
              </a:rPr>
              <a:t>序列</a:t>
            </a:r>
            <a:r>
              <a:rPr lang="zh-CN" altLang="zh-CN" sz="4000" b="1" dirty="0">
                <a:latin typeface="黑体" panose="02010609060101010101" pitchFamily="49" charset="-122"/>
                <a:ea typeface="黑体" panose="02010609060101010101" pitchFamily="49" charset="-122"/>
              </a:rPr>
              <a:t>数据类型</a:t>
            </a:r>
            <a:endParaRPr lang="zh-CN" altLang="zh-CN" sz="40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pPr lvl="0"/>
            <a:r>
              <a:rPr lang="en-US" altLang="zh-CN" sz="2800" kern="2000" dirty="0">
                <a:latin typeface="黑体" panose="02010609060101010101" pitchFamily="49" charset="-122"/>
                <a:ea typeface="黑体" panose="02010609060101010101" pitchFamily="49" charset="-122"/>
                <a:cs typeface="Times New Roman" panose="02020603050405020304" pitchFamily="18" charset="0"/>
              </a:rPr>
              <a:t>5.3.1 </a:t>
            </a:r>
            <a:r>
              <a:rPr lang="zh-CN" altLang="en-US" sz="2800" kern="2000" dirty="0" smtClean="0">
                <a:latin typeface="黑体" panose="02010609060101010101" pitchFamily="49" charset="-122"/>
                <a:ea typeface="黑体" panose="02010609060101010101" pitchFamily="49" charset="-122"/>
                <a:cs typeface="Times New Roman" panose="02020603050405020304" pitchFamily="18" charset="0"/>
              </a:rPr>
              <a:t>元组</a:t>
            </a:r>
            <a:endParaRPr lang="zh-CN" altLang="en-US" sz="2800" kern="2000" dirty="0">
              <a:latin typeface="黑体" panose="02010609060101010101" pitchFamily="49" charset="-122"/>
              <a:ea typeface="黑体" panose="02010609060101010101" pitchFamily="49" charset="-122"/>
              <a:cs typeface="Times New Roman" panose="02020603050405020304" pitchFamily="18" charset="0"/>
            </a:endParaRPr>
          </a:p>
          <a:p>
            <a:pPr lvl="0"/>
            <a:r>
              <a:rPr lang="en-US" altLang="zh-CN" sz="1600" b="1" kern="2000" dirty="0">
                <a:latin typeface="Times New Roman" panose="02020603050405020304" pitchFamily="18" charset="0"/>
                <a:cs typeface="Times New Roman" panose="02020603050405020304" pitchFamily="18" charset="0"/>
              </a:rPr>
              <a:t>1</a:t>
            </a:r>
            <a:r>
              <a:rPr lang="zh-CN" altLang="en-US" sz="1600" b="1" kern="2000" dirty="0">
                <a:latin typeface="Times New Roman" panose="02020603050405020304" pitchFamily="18" charset="0"/>
                <a:cs typeface="Times New Roman" panose="02020603050405020304" pitchFamily="18" charset="0"/>
              </a:rPr>
              <a:t>．元组的基本操作</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1</a:t>
            </a:r>
            <a:r>
              <a:rPr lang="zh-CN" altLang="en-US" sz="1600" kern="2000" dirty="0">
                <a:latin typeface="Times New Roman" panose="02020603050405020304" pitchFamily="18" charset="0"/>
                <a:cs typeface="Times New Roman" panose="02020603050405020304" pitchFamily="18" charset="0"/>
              </a:rPr>
              <a:t>）元组的创建。</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2</a:t>
            </a:r>
            <a:r>
              <a:rPr lang="zh-CN" altLang="en-US" sz="1600" kern="2000" dirty="0">
                <a:latin typeface="Times New Roman" panose="02020603050405020304" pitchFamily="18" charset="0"/>
                <a:cs typeface="Times New Roman" panose="02020603050405020304" pitchFamily="18" charset="0"/>
              </a:rPr>
              <a:t>）访问元组。</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3</a:t>
            </a:r>
            <a:r>
              <a:rPr lang="zh-CN" altLang="en-US" sz="1600" kern="2000" dirty="0">
                <a:latin typeface="Times New Roman" panose="02020603050405020304" pitchFamily="18" charset="0"/>
                <a:cs typeface="Times New Roman" panose="02020603050405020304" pitchFamily="18" charset="0"/>
              </a:rPr>
              <a:t>）修改元组。</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4</a:t>
            </a:r>
            <a:r>
              <a:rPr lang="zh-CN" altLang="en-US" sz="1600" kern="2000" dirty="0">
                <a:latin typeface="Times New Roman" panose="02020603050405020304" pitchFamily="18" charset="0"/>
                <a:cs typeface="Times New Roman" panose="02020603050405020304" pitchFamily="18" charset="0"/>
              </a:rPr>
              <a:t>）删除元组。</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5</a:t>
            </a:r>
            <a:r>
              <a:rPr lang="zh-CN" altLang="en-US" sz="1600" kern="2000" dirty="0">
                <a:latin typeface="Times New Roman" panose="02020603050405020304" pitchFamily="18" charset="0"/>
                <a:cs typeface="Times New Roman" panose="02020603050405020304" pitchFamily="18" charset="0"/>
              </a:rPr>
              <a:t>）元组运算符。</a:t>
            </a:r>
          </a:p>
          <a:p>
            <a:pPr lvl="0"/>
            <a:r>
              <a:rPr lang="zh-CN" altLang="en-US" sz="1600" kern="2000" dirty="0">
                <a:latin typeface="Times New Roman" panose="02020603050405020304" pitchFamily="18" charset="0"/>
                <a:cs typeface="Times New Roman" panose="02020603050405020304" pitchFamily="18" charset="0"/>
              </a:rPr>
              <a:t>（</a:t>
            </a:r>
            <a:r>
              <a:rPr lang="en-US" altLang="zh-CN" sz="1600" kern="2000" dirty="0">
                <a:latin typeface="Times New Roman" panose="02020603050405020304" pitchFamily="18" charset="0"/>
                <a:cs typeface="Times New Roman" panose="02020603050405020304" pitchFamily="18" charset="0"/>
              </a:rPr>
              <a:t>6</a:t>
            </a:r>
            <a:r>
              <a:rPr lang="zh-CN" altLang="en-US" sz="1600" kern="2000" dirty="0">
                <a:latin typeface="Times New Roman" panose="02020603050405020304" pitchFamily="18" charset="0"/>
                <a:cs typeface="Times New Roman" panose="02020603050405020304" pitchFamily="18" charset="0"/>
              </a:rPr>
              <a:t>）元组索引、截取。</a:t>
            </a:r>
          </a:p>
          <a:p>
            <a:pPr lvl="0"/>
            <a:r>
              <a:rPr lang="en-US" altLang="zh-CN" sz="1600" b="1" kern="2000" dirty="0">
                <a:latin typeface="Times New Roman" panose="02020603050405020304" pitchFamily="18" charset="0"/>
                <a:cs typeface="Times New Roman" panose="02020603050405020304" pitchFamily="18" charset="0"/>
              </a:rPr>
              <a:t>2</a:t>
            </a:r>
            <a:r>
              <a:rPr lang="zh-CN" altLang="en-US" sz="1600" b="1" kern="2000" dirty="0">
                <a:latin typeface="Times New Roman" panose="02020603050405020304" pitchFamily="18" charset="0"/>
                <a:cs typeface="Times New Roman" panose="02020603050405020304" pitchFamily="18" charset="0"/>
              </a:rPr>
              <a:t>．元组的内置函数</a:t>
            </a: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329896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0" i="0" u="none" strike="noStrike" kern="2400" baseline="0" dirty="0" smtClean="0">
                <a:latin typeface="黑体" panose="02010609060101010101" pitchFamily="49" charset="-122"/>
                <a:ea typeface="黑体" panose="02010609060101010101" pitchFamily="49" charset="-122"/>
              </a:rPr>
              <a:t>5.3.2 </a:t>
            </a:r>
            <a:r>
              <a:rPr lang="en-US" altLang="zh-CN" sz="2800" b="0" i="0" u="none" strike="noStrike" kern="2400" dirty="0" smtClean="0">
                <a:latin typeface="黑体" panose="02010609060101010101" pitchFamily="49" charset="-122"/>
                <a:ea typeface="黑体" panose="02010609060101010101" pitchFamily="49" charset="-122"/>
              </a:rPr>
              <a:t> </a:t>
            </a:r>
            <a:r>
              <a:rPr lang="zh-CN" altLang="zh-CN" sz="2800" b="1" dirty="0" smtClean="0">
                <a:latin typeface="黑体" panose="02010609060101010101" pitchFamily="49" charset="-122"/>
                <a:ea typeface="黑体" panose="02010609060101010101" pitchFamily="49" charset="-122"/>
              </a:rPr>
              <a:t>列表</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62500" lnSpcReduction="20000"/>
          </a:bodyPr>
          <a:lstStyle/>
          <a:p>
            <a:pPr lvl="0"/>
            <a:r>
              <a:rPr lang="en-US" altLang="zh-CN" sz="2300" b="1" kern="100" dirty="0">
                <a:latin typeface="Times New Roman" panose="02020603050405020304" pitchFamily="18" charset="0"/>
                <a:cs typeface="Times New Roman" panose="02020603050405020304" pitchFamily="18" charset="0"/>
              </a:rPr>
              <a:t>1</a:t>
            </a:r>
            <a:r>
              <a:rPr lang="zh-CN" altLang="en-US" sz="2300" b="1" kern="100" dirty="0">
                <a:latin typeface="Times New Roman" panose="02020603050405020304" pitchFamily="18" charset="0"/>
                <a:cs typeface="Times New Roman" panose="02020603050405020304" pitchFamily="18" charset="0"/>
              </a:rPr>
              <a:t>．列表的基本操作</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1</a:t>
            </a:r>
            <a:r>
              <a:rPr lang="zh-CN" altLang="en-US" sz="2300" kern="100" dirty="0">
                <a:latin typeface="Times New Roman" panose="02020603050405020304" pitchFamily="18" charset="0"/>
                <a:cs typeface="Times New Roman" panose="02020603050405020304" pitchFamily="18" charset="0"/>
              </a:rPr>
              <a:t>）定义一个列表</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2</a:t>
            </a:r>
            <a:r>
              <a:rPr lang="zh-CN" altLang="en-US" sz="2300" kern="100" dirty="0">
                <a:latin typeface="Times New Roman" panose="02020603050405020304" pitchFamily="18" charset="0"/>
                <a:cs typeface="Times New Roman" panose="02020603050405020304" pitchFamily="18" charset="0"/>
              </a:rPr>
              <a:t>）改变列表第</a:t>
            </a:r>
            <a:r>
              <a:rPr lang="en-US" altLang="zh-CN" sz="2300" kern="100" dirty="0">
                <a:latin typeface="Times New Roman" panose="02020603050405020304" pitchFamily="18" charset="0"/>
                <a:cs typeface="Times New Roman" panose="02020603050405020304" pitchFamily="18" charset="0"/>
              </a:rPr>
              <a:t>4</a:t>
            </a:r>
            <a:r>
              <a:rPr lang="zh-CN" altLang="en-US" sz="2300" kern="100" dirty="0">
                <a:latin typeface="Times New Roman" panose="02020603050405020304" pitchFamily="18" charset="0"/>
                <a:cs typeface="Times New Roman" panose="02020603050405020304" pitchFamily="18" charset="0"/>
              </a:rPr>
              <a:t>个元素的内容。</a:t>
            </a:r>
          </a:p>
          <a:p>
            <a:pPr lvl="0"/>
            <a:r>
              <a:rPr lang="en-US" altLang="zh-CN" sz="2300" b="1" kern="100" dirty="0">
                <a:latin typeface="Times New Roman" panose="02020603050405020304" pitchFamily="18" charset="0"/>
                <a:cs typeface="Times New Roman" panose="02020603050405020304" pitchFamily="18" charset="0"/>
              </a:rPr>
              <a:t>2</a:t>
            </a:r>
            <a:r>
              <a:rPr lang="zh-CN" altLang="en-US" sz="2300" b="1" kern="100" dirty="0">
                <a:latin typeface="Times New Roman" panose="02020603050405020304" pitchFamily="18" charset="0"/>
                <a:cs typeface="Times New Roman" panose="02020603050405020304" pitchFamily="18" charset="0"/>
              </a:rPr>
              <a:t>．删除列表元素</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1</a:t>
            </a:r>
            <a:r>
              <a:rPr lang="zh-CN" altLang="en-US" sz="2300" kern="100" dirty="0">
                <a:latin typeface="Times New Roman" panose="02020603050405020304" pitchFamily="18" charset="0"/>
                <a:cs typeface="Times New Roman" panose="02020603050405020304" pitchFamily="18" charset="0"/>
              </a:rPr>
              <a:t>）定义长度为</a:t>
            </a:r>
            <a:r>
              <a:rPr lang="en-US" altLang="zh-CN" sz="2300" kern="100" dirty="0">
                <a:latin typeface="Times New Roman" panose="02020603050405020304" pitchFamily="18" charset="0"/>
                <a:cs typeface="Times New Roman" panose="02020603050405020304" pitchFamily="18" charset="0"/>
              </a:rPr>
              <a:t>4</a:t>
            </a:r>
            <a:r>
              <a:rPr lang="zh-CN" altLang="en-US" sz="2300" kern="100" dirty="0">
                <a:latin typeface="Times New Roman" panose="02020603050405020304" pitchFamily="18" charset="0"/>
                <a:cs typeface="Times New Roman" panose="02020603050405020304" pitchFamily="18" charset="0"/>
              </a:rPr>
              <a:t>的姓名列表</a:t>
            </a:r>
            <a:r>
              <a:rPr lang="zh-CN" altLang="en-US" sz="2300" kern="100" dirty="0" smtClean="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2</a:t>
            </a:r>
            <a:r>
              <a:rPr lang="zh-CN" altLang="en-US" sz="2300" kern="100" dirty="0">
                <a:latin typeface="Times New Roman" panose="02020603050405020304" pitchFamily="18" charset="0"/>
                <a:cs typeface="Times New Roman" panose="02020603050405020304" pitchFamily="18" charset="0"/>
              </a:rPr>
              <a:t>）删除第</a:t>
            </a:r>
            <a:r>
              <a:rPr lang="en-US" altLang="zh-CN" sz="2300" kern="100" dirty="0">
                <a:latin typeface="Times New Roman" panose="02020603050405020304" pitchFamily="18" charset="0"/>
                <a:cs typeface="Times New Roman" panose="02020603050405020304" pitchFamily="18" charset="0"/>
              </a:rPr>
              <a:t>3</a:t>
            </a:r>
            <a:r>
              <a:rPr lang="zh-CN" altLang="en-US" sz="2300" kern="100" dirty="0">
                <a:latin typeface="Times New Roman" panose="02020603050405020304" pitchFamily="18" charset="0"/>
                <a:cs typeface="Times New Roman" panose="02020603050405020304" pitchFamily="18" charset="0"/>
              </a:rPr>
              <a:t>个元素</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3</a:t>
            </a:r>
            <a:r>
              <a:rPr lang="zh-CN" altLang="en-US" sz="2300" kern="100" dirty="0">
                <a:latin typeface="Times New Roman" panose="02020603050405020304" pitchFamily="18" charset="0"/>
                <a:cs typeface="Times New Roman" panose="02020603050405020304" pitchFamily="18" charset="0"/>
              </a:rPr>
              <a:t>）最后列表长度由</a:t>
            </a:r>
            <a:r>
              <a:rPr lang="en-US" altLang="zh-CN" sz="2300" kern="100" dirty="0">
                <a:latin typeface="Times New Roman" panose="02020603050405020304" pitchFamily="18" charset="0"/>
                <a:cs typeface="Times New Roman" panose="02020603050405020304" pitchFamily="18" charset="0"/>
              </a:rPr>
              <a:t>4</a:t>
            </a:r>
            <a:r>
              <a:rPr lang="zh-CN" altLang="en-US" sz="2300" kern="100" dirty="0">
                <a:latin typeface="Times New Roman" panose="02020603050405020304" pitchFamily="18" charset="0"/>
                <a:cs typeface="Times New Roman" panose="02020603050405020304" pitchFamily="18" charset="0"/>
              </a:rPr>
              <a:t>变为</a:t>
            </a:r>
            <a:r>
              <a:rPr lang="en-US" altLang="zh-CN" sz="2300" kern="100" dirty="0">
                <a:latin typeface="Times New Roman" panose="02020603050405020304" pitchFamily="18" charset="0"/>
                <a:cs typeface="Times New Roman" panose="02020603050405020304" pitchFamily="18" charset="0"/>
              </a:rPr>
              <a:t>3</a:t>
            </a:r>
            <a:r>
              <a:rPr lang="zh-CN" altLang="en-US" sz="2300" kern="100" dirty="0">
                <a:latin typeface="Times New Roman" panose="02020603050405020304" pitchFamily="18" charset="0"/>
                <a:cs typeface="Times New Roman" panose="02020603050405020304" pitchFamily="18" charset="0"/>
              </a:rPr>
              <a:t>。</a:t>
            </a:r>
          </a:p>
          <a:p>
            <a:pPr lvl="0"/>
            <a:r>
              <a:rPr lang="en-US" altLang="zh-CN" sz="2300" b="1" kern="100" dirty="0">
                <a:latin typeface="Times New Roman" panose="02020603050405020304" pitchFamily="18" charset="0"/>
                <a:cs typeface="Times New Roman" panose="02020603050405020304" pitchFamily="18" charset="0"/>
              </a:rPr>
              <a:t>3</a:t>
            </a:r>
            <a:r>
              <a:rPr lang="zh-CN" altLang="en-US" sz="2300" b="1" kern="100" dirty="0">
                <a:latin typeface="Times New Roman" panose="02020603050405020304" pitchFamily="18" charset="0"/>
                <a:cs typeface="Times New Roman" panose="02020603050405020304" pitchFamily="18" charset="0"/>
              </a:rPr>
              <a:t>．分片赋值</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1</a:t>
            </a:r>
            <a:r>
              <a:rPr lang="zh-CN" altLang="en-US" sz="2300" kern="100" dirty="0">
                <a:latin typeface="Times New Roman" panose="02020603050405020304" pitchFamily="18" charset="0"/>
                <a:cs typeface="Times New Roman" panose="02020603050405020304" pitchFamily="18" charset="0"/>
              </a:rPr>
              <a:t>）定义一个</a:t>
            </a:r>
            <a:r>
              <a:rPr lang="en-US" altLang="zh-CN" sz="2300" kern="100" dirty="0">
                <a:latin typeface="Times New Roman" panose="02020603050405020304" pitchFamily="18" charset="0"/>
                <a:cs typeface="Times New Roman" panose="02020603050405020304" pitchFamily="18" charset="0"/>
              </a:rPr>
              <a:t>list</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2</a:t>
            </a:r>
            <a:r>
              <a:rPr lang="zh-CN" altLang="en-US" sz="2300" kern="100" dirty="0">
                <a:latin typeface="Times New Roman" panose="02020603050405020304" pitchFamily="18" charset="0"/>
                <a:cs typeface="Times New Roman" panose="02020603050405020304" pitchFamily="18" charset="0"/>
              </a:rPr>
              <a:t>）改变</a:t>
            </a:r>
            <a:r>
              <a:rPr lang="en-US" altLang="zh-CN" sz="2300" kern="100" dirty="0">
                <a:latin typeface="Times New Roman" panose="02020603050405020304" pitchFamily="18" charset="0"/>
                <a:cs typeface="Times New Roman" panose="02020603050405020304" pitchFamily="18" charset="0"/>
              </a:rPr>
              <a:t>list</a:t>
            </a:r>
            <a:r>
              <a:rPr lang="zh-CN" altLang="en-US" sz="2300" kern="100" dirty="0">
                <a:latin typeface="Times New Roman" panose="02020603050405020304" pitchFamily="18" charset="0"/>
                <a:cs typeface="Times New Roman" panose="02020603050405020304" pitchFamily="18" charset="0"/>
              </a:rPr>
              <a:t>中的最后两个值</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3</a:t>
            </a:r>
            <a:r>
              <a:rPr lang="zh-CN" altLang="en-US" sz="2300" kern="100" dirty="0">
                <a:latin typeface="Times New Roman" panose="02020603050405020304" pitchFamily="18" charset="0"/>
                <a:cs typeface="Times New Roman" panose="02020603050405020304" pitchFamily="18" charset="0"/>
              </a:rPr>
              <a:t>）分片替换。</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4</a:t>
            </a:r>
            <a:r>
              <a:rPr lang="zh-CN" altLang="en-US" sz="2300" kern="100" dirty="0">
                <a:latin typeface="Times New Roman" panose="02020603050405020304" pitchFamily="18" charset="0"/>
                <a:cs typeface="Times New Roman" panose="02020603050405020304" pitchFamily="18" charset="0"/>
              </a:rPr>
              <a:t>）分片赋值还可以在不需要更改原有列表任何内容的情况下进行新元素插入。</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5</a:t>
            </a:r>
            <a:r>
              <a:rPr lang="zh-CN" altLang="en-US" sz="2300" kern="100" dirty="0">
                <a:latin typeface="Times New Roman" panose="02020603050405020304" pitchFamily="18" charset="0"/>
                <a:cs typeface="Times New Roman" panose="02020603050405020304" pitchFamily="18" charset="0"/>
              </a:rPr>
              <a:t>）在第一个元素后插入新的元素。</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6</a:t>
            </a:r>
            <a:r>
              <a:rPr lang="zh-CN" altLang="en-US" sz="2300" kern="100" dirty="0">
                <a:latin typeface="Times New Roman" panose="02020603050405020304" pitchFamily="18" charset="0"/>
                <a:cs typeface="Times New Roman" panose="02020603050405020304" pitchFamily="18" charset="0"/>
              </a:rPr>
              <a:t>）给第一个和第三个元素之间分片赋值一个空序列，即删除元素。</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7</a:t>
            </a:r>
            <a:r>
              <a:rPr lang="zh-CN" altLang="en-US" sz="2300" kern="100" dirty="0">
                <a:latin typeface="Times New Roman" panose="02020603050405020304" pitchFamily="18" charset="0"/>
                <a:cs typeface="Times New Roman" panose="02020603050405020304" pitchFamily="18" charset="0"/>
              </a:rPr>
              <a:t>）负数分片操作。</a:t>
            </a:r>
          </a:p>
          <a:p>
            <a:pPr lvl="0"/>
            <a:r>
              <a:rPr lang="en-US" altLang="zh-CN" sz="2300" b="1" kern="100" dirty="0">
                <a:latin typeface="Times New Roman" panose="02020603050405020304" pitchFamily="18" charset="0"/>
                <a:cs typeface="Times New Roman" panose="02020603050405020304" pitchFamily="18" charset="0"/>
              </a:rPr>
              <a:t>4</a:t>
            </a:r>
            <a:r>
              <a:rPr lang="zh-CN" altLang="en-US" sz="2300" b="1" kern="100" dirty="0">
                <a:latin typeface="Times New Roman" panose="02020603050405020304" pitchFamily="18" charset="0"/>
                <a:cs typeface="Times New Roman" panose="02020603050405020304" pitchFamily="18" charset="0"/>
              </a:rPr>
              <a:t>．列表函数</a:t>
            </a:r>
          </a:p>
          <a:p>
            <a:pPr lvl="0"/>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1</a:t>
            </a:r>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list</a:t>
            </a:r>
            <a:r>
              <a:rPr lang="zh-CN" altLang="en-US" sz="2300" kern="100" dirty="0">
                <a:latin typeface="Times New Roman" panose="02020603050405020304" pitchFamily="18" charset="0"/>
                <a:cs typeface="Times New Roman" panose="02020603050405020304" pitchFamily="18" charset="0"/>
              </a:rPr>
              <a:t>函数</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2</a:t>
            </a:r>
            <a:r>
              <a:rPr lang="zh-CN" altLang="en-US" sz="2300" kern="100" dirty="0">
                <a:latin typeface="Times New Roman" panose="02020603050405020304" pitchFamily="18" charset="0"/>
                <a:cs typeface="Times New Roman" panose="02020603050405020304" pitchFamily="18" charset="0"/>
              </a:rPr>
              <a:t>）</a:t>
            </a:r>
            <a:r>
              <a:rPr lang="en-US" altLang="zh-CN" sz="2300" kern="100" dirty="0" err="1">
                <a:latin typeface="Times New Roman" panose="02020603050405020304" pitchFamily="18" charset="0"/>
                <a:cs typeface="Times New Roman" panose="02020603050405020304" pitchFamily="18" charset="0"/>
              </a:rPr>
              <a:t>len</a:t>
            </a:r>
            <a:r>
              <a:rPr lang="zh-CN" altLang="en-US" sz="2300" kern="100" dirty="0">
                <a:latin typeface="Times New Roman" panose="02020603050405020304" pitchFamily="18" charset="0"/>
                <a:cs typeface="Times New Roman" panose="02020603050405020304" pitchFamily="18" charset="0"/>
              </a:rPr>
              <a:t>函数</a:t>
            </a:r>
            <a:r>
              <a:rPr lang="zh-CN" altLang="en-US" sz="2300" kern="100" dirty="0" smtClean="0">
                <a:latin typeface="Times New Roman" panose="02020603050405020304" pitchFamily="18" charset="0"/>
                <a:cs typeface="Times New Roman" panose="02020603050405020304" pitchFamily="18" charset="0"/>
              </a:rPr>
              <a:t>。                                 （</a:t>
            </a:r>
            <a:r>
              <a:rPr lang="en-US" altLang="zh-CN" sz="2300" kern="100" dirty="0">
                <a:latin typeface="Times New Roman" panose="02020603050405020304" pitchFamily="18" charset="0"/>
                <a:cs typeface="Times New Roman" panose="02020603050405020304" pitchFamily="18" charset="0"/>
              </a:rPr>
              <a:t>3</a:t>
            </a:r>
            <a:r>
              <a:rPr lang="zh-CN" altLang="en-US" sz="2300" kern="100" dirty="0">
                <a:latin typeface="Times New Roman" panose="02020603050405020304" pitchFamily="18" charset="0"/>
                <a:cs typeface="Times New Roman" panose="02020603050405020304" pitchFamily="18" charset="0"/>
              </a:rPr>
              <a:t>）</a:t>
            </a:r>
            <a:r>
              <a:rPr lang="en-US" altLang="zh-CN" sz="2300" kern="100" dirty="0">
                <a:latin typeface="Times New Roman" panose="02020603050405020304" pitchFamily="18" charset="0"/>
                <a:cs typeface="Times New Roman" panose="02020603050405020304" pitchFamily="18" charset="0"/>
              </a:rPr>
              <a:t>max</a:t>
            </a:r>
            <a:r>
              <a:rPr lang="zh-CN" altLang="en-US" sz="2300" kern="100" dirty="0">
                <a:latin typeface="Times New Roman" panose="02020603050405020304" pitchFamily="18" charset="0"/>
                <a:cs typeface="Times New Roman" panose="02020603050405020304" pitchFamily="18" charset="0"/>
              </a:rPr>
              <a:t>函数。</a:t>
            </a:r>
          </a:p>
          <a:p>
            <a:pPr marR="0" lvl="0" rtl="0"/>
            <a:endParaRPr lang="zh-CN" altLang="en-US" kern="100" dirty="0">
              <a:latin typeface="+mn-ea"/>
            </a:endParaRPr>
          </a:p>
        </p:txBody>
      </p:sp>
    </p:spTree>
    <p:extLst>
      <p:ext uri="{BB962C8B-B14F-4D97-AF65-F5344CB8AC3E}">
        <p14:creationId xmlns:p14="http://schemas.microsoft.com/office/powerpoint/2010/main" val="194145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400" dirty="0">
                <a:latin typeface="黑体" panose="02010609060101010101" pitchFamily="49" charset="-122"/>
                <a:ea typeface="黑体" panose="02010609060101010101" pitchFamily="49" charset="-122"/>
              </a:rPr>
              <a:t>5.3.3  </a:t>
            </a:r>
            <a:r>
              <a:rPr lang="zh-CN" altLang="en-US" sz="2800" kern="2400" dirty="0" smtClean="0">
                <a:latin typeface="黑体" panose="02010609060101010101" pitchFamily="49" charset="-122"/>
                <a:ea typeface="黑体" panose="02010609060101010101" pitchFamily="49" charset="-122"/>
              </a:rPr>
              <a:t>字符串</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856211" y="1820487"/>
            <a:ext cx="10299469" cy="4518529"/>
          </a:xfrm>
        </p:spPr>
        <p:txBody>
          <a:bodyPr>
            <a:normAutofit/>
          </a:bodyPr>
          <a:lstStyle/>
          <a:p>
            <a:r>
              <a:rPr lang="zh-CN" altLang="en-US" sz="1600" kern="100" dirty="0">
                <a:latin typeface="+mn-ea"/>
              </a:rPr>
              <a:t>字符串是一个由字符组成的序列。字符串常量用单引号</a:t>
            </a:r>
            <a:r>
              <a:rPr lang="zh-CN" altLang="en-US" sz="1600" kern="100" dirty="0" smtClean="0">
                <a:latin typeface="+mn-ea"/>
              </a:rPr>
              <a:t>（</a:t>
            </a:r>
            <a:r>
              <a:rPr lang="en-US" altLang="zh-CN" sz="1600" kern="100" dirty="0" smtClean="0">
                <a:latin typeface="+mn-ea"/>
              </a:rPr>
              <a:t>‘</a:t>
            </a:r>
            <a:r>
              <a:rPr lang="zh-CN" altLang="en-US" sz="1600" kern="100" dirty="0" smtClean="0">
                <a:latin typeface="+mn-ea"/>
              </a:rPr>
              <a:t>）</a:t>
            </a:r>
            <a:r>
              <a:rPr lang="zh-CN" altLang="en-US" sz="1600" kern="100" dirty="0">
                <a:latin typeface="+mn-ea"/>
              </a:rPr>
              <a:t>或双引号</a:t>
            </a:r>
            <a:r>
              <a:rPr lang="zh-CN" altLang="en-US" sz="1600" kern="100" dirty="0" smtClean="0">
                <a:latin typeface="+mn-ea"/>
              </a:rPr>
              <a:t>（</a:t>
            </a:r>
            <a:r>
              <a:rPr lang="en-US" altLang="zh-CN" sz="1600" kern="100" dirty="0" smtClean="0">
                <a:latin typeface="+mn-ea"/>
              </a:rPr>
              <a:t>“</a:t>
            </a:r>
            <a:r>
              <a:rPr lang="zh-CN" altLang="en-US" sz="1600" kern="100" dirty="0" smtClean="0">
                <a:latin typeface="+mn-ea"/>
              </a:rPr>
              <a:t>）</a:t>
            </a:r>
            <a:r>
              <a:rPr lang="zh-CN" altLang="en-US" sz="1600" kern="100" dirty="0">
                <a:latin typeface="+mn-ea"/>
              </a:rPr>
              <a:t>括</a:t>
            </a:r>
            <a:r>
              <a:rPr lang="zh-CN" altLang="en-US" sz="1600" kern="100" dirty="0" smtClean="0">
                <a:latin typeface="+mn-ea"/>
              </a:rPr>
              <a:t>起来</a:t>
            </a:r>
            <a:r>
              <a:rPr lang="zh-CN" altLang="en-US" sz="1600" kern="100" dirty="0">
                <a:latin typeface="+mn-ea"/>
              </a:rPr>
              <a:t>。</a:t>
            </a:r>
            <a:br>
              <a:rPr lang="zh-CN" altLang="en-US" sz="1600" kern="100" dirty="0">
                <a:latin typeface="+mn-ea"/>
              </a:rPr>
            </a:br>
            <a:endParaRPr lang="zh-CN" altLang="en-US" sz="1600" kern="100" dirty="0">
              <a:latin typeface="+mn-ea"/>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318861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5.4  </a:t>
            </a:r>
            <a:r>
              <a:rPr lang="en-US" altLang="zh-CN" b="1" dirty="0" smtClean="0"/>
              <a:t> </a:t>
            </a:r>
            <a:r>
              <a:rPr lang="zh-CN" altLang="zh-CN" b="1" dirty="0" smtClean="0"/>
              <a:t>字典</a:t>
            </a:r>
            <a:r>
              <a:rPr lang="zh-CN" altLang="zh-CN" b="1" dirty="0"/>
              <a:t>与集合数据类型</a:t>
            </a:r>
            <a:endParaRPr lang="zh-CN" altLang="zh-CN" sz="3600" dirty="0"/>
          </a:p>
        </p:txBody>
      </p:sp>
      <p:sp>
        <p:nvSpPr>
          <p:cNvPr id="3" name="文本占位符 2"/>
          <p:cNvSpPr>
            <a:spLocks noGrp="1"/>
          </p:cNvSpPr>
          <p:nvPr>
            <p:ph type="body" idx="1"/>
          </p:nvPr>
        </p:nvSpPr>
        <p:spPr/>
        <p:txBody>
          <a:bodyPr>
            <a:normAutofit/>
          </a:bodyPr>
          <a:lstStyle/>
          <a:p>
            <a:pPr marL="0" indent="0">
              <a:buNone/>
            </a:pPr>
            <a:r>
              <a:rPr lang="en-US" altLang="zh-CN" sz="2800" b="1" dirty="0" smtClean="0">
                <a:latin typeface="黑体" panose="02010609060101010101" pitchFamily="49" charset="-122"/>
                <a:ea typeface="黑体" panose="02010609060101010101" pitchFamily="49" charset="-122"/>
              </a:rPr>
              <a:t>5.4.1  </a:t>
            </a:r>
            <a:r>
              <a:rPr lang="zh-CN" altLang="zh-CN" sz="2800" b="1" dirty="0" smtClean="0">
                <a:latin typeface="黑体" panose="02010609060101010101" pitchFamily="49" charset="-122"/>
                <a:ea typeface="黑体" panose="02010609060101010101" pitchFamily="49" charset="-122"/>
              </a:rPr>
              <a:t>字典</a:t>
            </a:r>
            <a:endParaRPr lang="zh-CN" altLang="zh-CN" sz="2800" dirty="0">
              <a:latin typeface="黑体" panose="02010609060101010101" pitchFamily="49" charset="-122"/>
              <a:ea typeface="黑体" panose="02010609060101010101" pitchFamily="49" charset="-122"/>
            </a:endParaRPr>
          </a:p>
          <a:p>
            <a:r>
              <a:rPr lang="en-US" altLang="zh-CN" sz="1600" b="1" dirty="0">
                <a:latin typeface="Times New Roman" panose="02020603050405020304" pitchFamily="18" charset="0"/>
                <a:cs typeface="Times New Roman" panose="02020603050405020304" pitchFamily="18" charset="0"/>
              </a:rPr>
              <a:t>1</a:t>
            </a:r>
            <a:r>
              <a:rPr lang="zh-CN" altLang="zh-CN" sz="1600" b="1" dirty="0">
                <a:latin typeface="Times New Roman" panose="02020603050405020304" pitchFamily="18" charset="0"/>
                <a:cs typeface="Times New Roman" panose="02020603050405020304" pitchFamily="18" charset="0"/>
              </a:rPr>
              <a:t>．字典的基本操作</a:t>
            </a:r>
            <a:endParaRPr lang="zh-CN" altLang="zh-CN" sz="1600" dirty="0">
              <a:latin typeface="Times New Roman" panose="02020603050405020304" pitchFamily="18" charset="0"/>
              <a:cs typeface="Times New Roman" panose="02020603050405020304" pitchFamily="18" charset="0"/>
            </a:endParaRP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zh-CN" sz="1600" dirty="0">
                <a:latin typeface="Times New Roman" panose="02020603050405020304" pitchFamily="18" charset="0"/>
                <a:cs typeface="Times New Roman" panose="02020603050405020304" pitchFamily="18" charset="0"/>
              </a:rPr>
              <a:t>）定义一个字典。</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zh-CN" sz="1600" dirty="0">
                <a:latin typeface="Times New Roman" panose="02020603050405020304" pitchFamily="18" charset="0"/>
                <a:cs typeface="Times New Roman" panose="02020603050405020304" pitchFamily="18" charset="0"/>
              </a:rPr>
              <a:t>）字典元素的访问。</a:t>
            </a:r>
          </a:p>
          <a:p>
            <a:r>
              <a:rPr lang="en-US" altLang="zh-CN" sz="1600" b="1" dirty="0">
                <a:latin typeface="Times New Roman" panose="02020603050405020304" pitchFamily="18" charset="0"/>
                <a:cs typeface="Times New Roman" panose="02020603050405020304" pitchFamily="18" charset="0"/>
              </a:rPr>
              <a:t>2</a:t>
            </a:r>
            <a:r>
              <a:rPr lang="zh-CN" altLang="zh-CN" sz="1600" b="1" dirty="0">
                <a:latin typeface="Times New Roman" panose="02020603050405020304" pitchFamily="18" charset="0"/>
                <a:cs typeface="Times New Roman" panose="02020603050405020304" pitchFamily="18" charset="0"/>
              </a:rPr>
              <a:t>．字典元素的修改、添加与删除</a:t>
            </a:r>
            <a:endParaRPr lang="zh-CN" altLang="zh-CN" sz="1600" dirty="0">
              <a:latin typeface="Times New Roman" panose="02020603050405020304" pitchFamily="18" charset="0"/>
              <a:cs typeface="Times New Roman" panose="02020603050405020304" pitchFamily="18" charset="0"/>
            </a:endParaRP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zh-CN" sz="1600" dirty="0">
                <a:latin typeface="Times New Roman" panose="02020603050405020304" pitchFamily="18" charset="0"/>
                <a:cs typeface="Times New Roman" panose="02020603050405020304" pitchFamily="18" charset="0"/>
              </a:rPr>
              <a:t>）当给指定“键”为索引的字典元素赋值时，假设该“键”存在，则修改该“键”对应的值；如果“键”</a:t>
            </a:r>
            <a:r>
              <a:rPr lang="zh-CN" altLang="zh-CN" sz="1600" dirty="0" smtClean="0">
                <a:latin typeface="Times New Roman" panose="02020603050405020304" pitchFamily="18" charset="0"/>
                <a:cs typeface="Times New Roman" panose="02020603050405020304" pitchFamily="18" charset="0"/>
              </a:rPr>
              <a:t>不</a:t>
            </a:r>
            <a:endParaRPr lang="en-US" altLang="zh-CN" sz="1600" dirty="0" smtClean="0">
              <a:latin typeface="Times New Roman" panose="02020603050405020304" pitchFamily="18" charset="0"/>
              <a:cs typeface="Times New Roman" panose="02020603050405020304" pitchFamily="18" charset="0"/>
            </a:endParaRPr>
          </a:p>
          <a:p>
            <a:r>
              <a:rPr lang="zh-CN" altLang="zh-CN" sz="1600" dirty="0" smtClean="0">
                <a:latin typeface="Times New Roman" panose="02020603050405020304" pitchFamily="18" charset="0"/>
                <a:cs typeface="Times New Roman" panose="02020603050405020304" pitchFamily="18" charset="0"/>
              </a:rPr>
              <a:t>存在</a:t>
            </a:r>
            <a:r>
              <a:rPr lang="zh-CN" altLang="zh-CN" sz="1600" dirty="0">
                <a:latin typeface="Times New Roman" panose="02020603050405020304" pitchFamily="18" charset="0"/>
                <a:cs typeface="Times New Roman" panose="02020603050405020304" pitchFamily="18" charset="0"/>
              </a:rPr>
              <a:t>，则添加新的元素。</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zh-CN" sz="1600" dirty="0">
                <a:latin typeface="Times New Roman" panose="02020603050405020304" pitchFamily="18" charset="0"/>
                <a:cs typeface="Times New Roman" panose="02020603050405020304" pitchFamily="18" charset="0"/>
              </a:rPr>
              <a:t>）可使用</a:t>
            </a:r>
            <a:r>
              <a:rPr lang="en-US" altLang="zh-CN" sz="1600" dirty="0">
                <a:latin typeface="Times New Roman" panose="02020603050405020304" pitchFamily="18" charset="0"/>
                <a:cs typeface="Times New Roman" panose="02020603050405020304" pitchFamily="18" charset="0"/>
              </a:rPr>
              <a:t>del</a:t>
            </a:r>
            <a:r>
              <a:rPr lang="zh-CN" altLang="zh-CN" sz="1600" dirty="0">
                <a:latin typeface="Times New Roman" panose="02020603050405020304" pitchFamily="18" charset="0"/>
                <a:cs typeface="Times New Roman" panose="02020603050405020304" pitchFamily="18" charset="0"/>
              </a:rPr>
              <a:t>删除指定键对应的元素；可使用字典对象的</a:t>
            </a:r>
            <a:r>
              <a:rPr lang="en-US" altLang="zh-CN" sz="1600" dirty="0">
                <a:latin typeface="Times New Roman" panose="02020603050405020304" pitchFamily="18" charset="0"/>
                <a:cs typeface="Times New Roman" panose="02020603050405020304" pitchFamily="18" charset="0"/>
              </a:rPr>
              <a:t>clear()</a:t>
            </a:r>
            <a:r>
              <a:rPr lang="zh-CN" altLang="zh-CN" sz="1600" dirty="0">
                <a:latin typeface="Times New Roman" panose="02020603050405020304" pitchFamily="18" charset="0"/>
                <a:cs typeface="Times New Roman" panose="02020603050405020304" pitchFamily="18" charset="0"/>
              </a:rPr>
              <a:t>方法清空字典；</a:t>
            </a:r>
            <a:r>
              <a:rPr lang="en-US" altLang="zh-CN" sz="1600" dirty="0">
                <a:latin typeface="Times New Roman" panose="02020603050405020304" pitchFamily="18" charset="0"/>
                <a:cs typeface="Times New Roman" panose="02020603050405020304" pitchFamily="18" charset="0"/>
              </a:rPr>
              <a:t>del</a:t>
            </a:r>
            <a:r>
              <a:rPr lang="zh-CN" altLang="zh-CN" sz="1600" dirty="0">
                <a:latin typeface="Times New Roman" panose="02020603050405020304" pitchFamily="18" charset="0"/>
                <a:cs typeface="Times New Roman" panose="02020603050405020304" pitchFamily="18" charset="0"/>
              </a:rPr>
              <a:t>也可以删除字典。</a:t>
            </a: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54039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sz="2800" kern="2000" dirty="0">
                <a:latin typeface="黑体" panose="02010609060101010101" pitchFamily="49" charset="-122"/>
                <a:ea typeface="黑体" panose="02010609060101010101" pitchFamily="49" charset="-122"/>
              </a:rPr>
              <a:t>5.4.2 </a:t>
            </a:r>
            <a:r>
              <a:rPr lang="en-US" altLang="zh-CN" sz="2800" kern="2000" dirty="0" smtClean="0">
                <a:latin typeface="黑体" panose="02010609060101010101" pitchFamily="49" charset="-122"/>
                <a:ea typeface="黑体" panose="02010609060101010101" pitchFamily="49" charset="-122"/>
              </a:rPr>
              <a:t> </a:t>
            </a:r>
            <a:r>
              <a:rPr lang="zh-CN" altLang="en-US" sz="2800" kern="2000" dirty="0" smtClean="0">
                <a:latin typeface="黑体" panose="02010609060101010101" pitchFamily="49" charset="-122"/>
                <a:ea typeface="黑体" panose="02010609060101010101" pitchFamily="49" charset="-122"/>
              </a:rPr>
              <a:t>集合</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pPr lvl="0"/>
            <a:r>
              <a:rPr lang="zh-CN" altLang="en-US" sz="1600" kern="2000" dirty="0" smtClean="0">
                <a:latin typeface="Times New Roman" panose="02020603050405020304" pitchFamily="18" charset="0"/>
              </a:rPr>
              <a:t>集合</a:t>
            </a:r>
            <a:r>
              <a:rPr lang="zh-CN" altLang="en-US" sz="1600" kern="2000" dirty="0">
                <a:latin typeface="Times New Roman" panose="02020603050405020304" pitchFamily="18" charset="0"/>
              </a:rPr>
              <a:t>的基本操作：</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1</a:t>
            </a:r>
            <a:r>
              <a:rPr lang="zh-CN" altLang="en-US" sz="1600" kern="2000" dirty="0">
                <a:latin typeface="Times New Roman" panose="02020603050405020304" pitchFamily="18" charset="0"/>
              </a:rPr>
              <a:t>）创建集合。</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2</a:t>
            </a:r>
            <a:r>
              <a:rPr lang="zh-CN" altLang="en-US" sz="1600" kern="2000" dirty="0">
                <a:latin typeface="Times New Roman" panose="02020603050405020304" pitchFamily="18" charset="0"/>
              </a:rPr>
              <a:t>）添加元素。</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3</a:t>
            </a:r>
            <a:r>
              <a:rPr lang="zh-CN" altLang="en-US" sz="1600" kern="2000" dirty="0">
                <a:latin typeface="Times New Roman" panose="02020603050405020304" pitchFamily="18" charset="0"/>
              </a:rPr>
              <a:t>）合并集合。</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4</a:t>
            </a:r>
            <a:r>
              <a:rPr lang="zh-CN" altLang="en-US" sz="1600" kern="2000" dirty="0">
                <a:latin typeface="Times New Roman" panose="02020603050405020304" pitchFamily="18" charset="0"/>
              </a:rPr>
              <a:t>）移除元素。</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5</a:t>
            </a:r>
            <a:r>
              <a:rPr lang="zh-CN" altLang="en-US" sz="1600" kern="2000" dirty="0">
                <a:latin typeface="Times New Roman" panose="02020603050405020304" pitchFamily="18" charset="0"/>
              </a:rPr>
              <a:t>）判断元素是否在集合中存在。</a:t>
            </a:r>
          </a:p>
          <a:p>
            <a:pPr lvl="0"/>
            <a:r>
              <a:rPr lang="zh-CN" altLang="en-US" sz="1600" kern="2000" dirty="0">
                <a:latin typeface="Times New Roman" panose="02020603050405020304" pitchFamily="18" charset="0"/>
              </a:rPr>
              <a:t>（</a:t>
            </a:r>
            <a:r>
              <a:rPr lang="en-US" altLang="zh-CN" sz="1600" kern="2000" dirty="0">
                <a:latin typeface="Times New Roman" panose="02020603050405020304" pitchFamily="18" charset="0"/>
              </a:rPr>
              <a:t>6</a:t>
            </a:r>
            <a:r>
              <a:rPr lang="zh-CN" altLang="en-US" sz="1600" kern="2000" dirty="0">
                <a:latin typeface="Times New Roman" panose="02020603050405020304" pitchFamily="18" charset="0"/>
              </a:rPr>
              <a:t>）计算集合元素个数。</a:t>
            </a:r>
          </a:p>
          <a:p>
            <a:pPr marR="0" lvl="0" rtl="0"/>
            <a:endParaRPr lang="zh-CN" altLang="en-US" sz="2000" kern="200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861868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5.5 </a:t>
            </a:r>
            <a:r>
              <a:rPr lang="en-US" altLang="zh-CN" b="1" dirty="0" smtClean="0"/>
              <a:t>  </a:t>
            </a:r>
            <a:r>
              <a:rPr lang="zh-CN" altLang="zh-CN" b="1" dirty="0"/>
              <a:t>程序的基本结构</a:t>
            </a:r>
            <a:endParaRPr lang="zh-CN" altLang="zh-CN" dirty="0"/>
          </a:p>
        </p:txBody>
      </p:sp>
      <p:sp>
        <p:nvSpPr>
          <p:cNvPr id="3" name="文本占位符 2"/>
          <p:cNvSpPr>
            <a:spLocks noGrp="1"/>
          </p:cNvSpPr>
          <p:nvPr>
            <p:ph type="body" idx="1"/>
          </p:nvPr>
        </p:nvSpPr>
        <p:spPr/>
        <p:txBody>
          <a:bodyPr>
            <a:normAutofit/>
          </a:bodyPr>
          <a:lstStyle/>
          <a:p>
            <a:r>
              <a:rPr lang="en-US" altLang="zh-CN" sz="2800" b="1" dirty="0" smtClean="0">
                <a:latin typeface="黑体" panose="02010609060101010101" pitchFamily="49" charset="-122"/>
                <a:ea typeface="黑体" panose="02010609060101010101" pitchFamily="49" charset="-122"/>
              </a:rPr>
              <a:t>5.5.1  Python</a:t>
            </a:r>
            <a:r>
              <a:rPr lang="zh-CN" altLang="zh-CN" sz="2800" b="1" dirty="0">
                <a:latin typeface="黑体" panose="02010609060101010101" pitchFamily="49" charset="-122"/>
                <a:ea typeface="黑体" panose="02010609060101010101" pitchFamily="49" charset="-122"/>
              </a:rPr>
              <a:t>的输入输出</a:t>
            </a:r>
            <a:endParaRPr lang="zh-CN" altLang="zh-CN" sz="2800" dirty="0">
              <a:latin typeface="黑体" panose="02010609060101010101" pitchFamily="49" charset="-122"/>
              <a:ea typeface="黑体" panose="02010609060101010101" pitchFamily="49" charset="-122"/>
            </a:endParaRPr>
          </a:p>
          <a:p>
            <a:r>
              <a:rPr lang="en-US" altLang="zh-CN" sz="1700" b="1" dirty="0">
                <a:latin typeface="+mn-ea"/>
              </a:rPr>
              <a:t>1</a:t>
            </a:r>
            <a:r>
              <a:rPr lang="zh-CN" altLang="zh-CN" sz="1700" b="1" dirty="0">
                <a:latin typeface="+mn-ea"/>
              </a:rPr>
              <a:t>．</a:t>
            </a:r>
            <a:r>
              <a:rPr lang="en-US" altLang="zh-CN" sz="1700" b="1" dirty="0">
                <a:latin typeface="+mn-ea"/>
              </a:rPr>
              <a:t>input()</a:t>
            </a:r>
            <a:r>
              <a:rPr lang="zh-CN" altLang="zh-CN" sz="1700" b="1" dirty="0">
                <a:latin typeface="+mn-ea"/>
              </a:rPr>
              <a:t>函数</a:t>
            </a:r>
          </a:p>
          <a:p>
            <a:r>
              <a:rPr lang="en-US" altLang="zh-CN" sz="1700" b="1" dirty="0">
                <a:latin typeface="+mn-ea"/>
              </a:rPr>
              <a:t>2</a:t>
            </a:r>
            <a:r>
              <a:rPr lang="zh-CN" altLang="zh-CN" sz="1700" b="1" dirty="0">
                <a:latin typeface="+mn-ea"/>
              </a:rPr>
              <a:t>．</a:t>
            </a:r>
            <a:r>
              <a:rPr lang="en-US" altLang="zh-CN" sz="1700" b="1" dirty="0">
                <a:latin typeface="+mn-ea"/>
              </a:rPr>
              <a:t>print()</a:t>
            </a:r>
            <a:r>
              <a:rPr lang="zh-CN" altLang="zh-CN" sz="1700" b="1" dirty="0">
                <a:latin typeface="+mn-ea"/>
              </a:rPr>
              <a:t>函数</a:t>
            </a:r>
          </a:p>
          <a:p>
            <a:r>
              <a:rPr lang="en-US" altLang="zh-CN" sz="2800" b="1" dirty="0">
                <a:latin typeface="黑体" panose="02010609060101010101" pitchFamily="49" charset="-122"/>
                <a:ea typeface="黑体" panose="02010609060101010101" pitchFamily="49" charset="-122"/>
              </a:rPr>
              <a:t>5.5.2  </a:t>
            </a:r>
            <a:r>
              <a:rPr lang="zh-CN" altLang="zh-CN" sz="2800" b="1" dirty="0">
                <a:latin typeface="黑体" panose="02010609060101010101" pitchFamily="49" charset="-122"/>
                <a:ea typeface="黑体" panose="02010609060101010101" pitchFamily="49" charset="-122"/>
              </a:rPr>
              <a:t>顺序结构</a:t>
            </a:r>
          </a:p>
          <a:p>
            <a:r>
              <a:rPr lang="en-US" altLang="zh-CN" sz="2800" b="1" dirty="0">
                <a:latin typeface="黑体" panose="02010609060101010101" pitchFamily="49" charset="-122"/>
                <a:ea typeface="黑体" panose="02010609060101010101" pitchFamily="49" charset="-122"/>
              </a:rPr>
              <a:t>5.5.3  </a:t>
            </a:r>
            <a:r>
              <a:rPr lang="zh-CN" altLang="zh-CN" sz="2800" b="1" dirty="0">
                <a:latin typeface="黑体" panose="02010609060101010101" pitchFamily="49" charset="-122"/>
                <a:ea typeface="黑体" panose="02010609060101010101" pitchFamily="49" charset="-122"/>
              </a:rPr>
              <a:t>选择结构</a:t>
            </a:r>
          </a:p>
          <a:p>
            <a:r>
              <a:rPr lang="en-US" altLang="zh-CN" sz="1700" b="1" dirty="0">
                <a:latin typeface="+mn-ea"/>
              </a:rPr>
              <a:t>1</a:t>
            </a:r>
            <a:r>
              <a:rPr lang="zh-CN" altLang="zh-CN" sz="1700" b="1" dirty="0">
                <a:latin typeface="+mn-ea"/>
              </a:rPr>
              <a:t>．双（单）分支结构</a:t>
            </a:r>
          </a:p>
          <a:p>
            <a:r>
              <a:rPr lang="en-US" altLang="zh-CN" sz="1700" b="1" dirty="0">
                <a:latin typeface="+mn-ea"/>
              </a:rPr>
              <a:t>2</a:t>
            </a:r>
            <a:r>
              <a:rPr lang="zh-CN" altLang="zh-CN" sz="1700" b="1" dirty="0">
                <a:latin typeface="+mn-ea"/>
              </a:rPr>
              <a:t>．多分支结构</a:t>
            </a:r>
          </a:p>
          <a:p>
            <a:pPr marL="384048" lvl="2" indent="0">
              <a:buNone/>
            </a:pPr>
            <a:endParaRPr lang="zh-CN" altLang="en-US"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154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097280" y="1845733"/>
            <a:ext cx="10058400" cy="4567423"/>
          </a:xfrm>
        </p:spPr>
        <p:txBody>
          <a:bodyPr>
            <a:normAutofit/>
          </a:bodyPr>
          <a:lstStyle/>
          <a:p>
            <a:r>
              <a:rPr lang="en-US" altLang="zh-CN" sz="1600" b="1" dirty="0" smtClean="0">
                <a:latin typeface="Times New Roman" panose="02020603050405020304" pitchFamily="18" charset="0"/>
                <a:cs typeface="Times New Roman" panose="02020603050405020304" pitchFamily="18" charset="0"/>
              </a:rPr>
              <a:t>1</a:t>
            </a:r>
            <a:r>
              <a:rPr lang="zh-CN" altLang="zh-CN" sz="1600" b="1" dirty="0">
                <a:latin typeface="Times New Roman" panose="02020603050405020304" pitchFamily="18" charset="0"/>
                <a:cs typeface="Times New Roman" panose="02020603050405020304" pitchFamily="18" charset="0"/>
              </a:rPr>
              <a:t>．</a:t>
            </a:r>
            <a:r>
              <a:rPr lang="en-US" altLang="zh-CN" sz="1600" b="1" dirty="0">
                <a:latin typeface="Times New Roman" panose="02020603050405020304" pitchFamily="18" charset="0"/>
                <a:cs typeface="Times New Roman" panose="02020603050405020304" pitchFamily="18" charset="0"/>
              </a:rPr>
              <a:t>while</a:t>
            </a:r>
            <a:r>
              <a:rPr lang="zh-CN" altLang="zh-CN" sz="1600" b="1" dirty="0">
                <a:latin typeface="Times New Roman" panose="02020603050405020304" pitchFamily="18" charset="0"/>
                <a:cs typeface="Times New Roman" panose="02020603050405020304" pitchFamily="18" charset="0"/>
              </a:rPr>
              <a:t>循环</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while</a:t>
            </a:r>
            <a:r>
              <a:rPr lang="zh-CN" altLang="zh-CN" sz="1600" dirty="0">
                <a:latin typeface="Times New Roman" panose="02020603050405020304" pitchFamily="18" charset="0"/>
                <a:cs typeface="Times New Roman" panose="02020603050405020304" pitchFamily="18" charset="0"/>
              </a:rPr>
              <a:t>基本结构。</a:t>
            </a:r>
            <a:r>
              <a:rPr lang="en-US" altLang="zh-CN" sz="1600" dirty="0">
                <a:latin typeface="Times New Roman" panose="02020603050405020304" pitchFamily="18" charset="0"/>
                <a:cs typeface="Times New Roman" panose="02020603050405020304" pitchFamily="18" charset="0"/>
              </a:rPr>
              <a:t>                   </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while-else</a:t>
            </a:r>
            <a:r>
              <a:rPr lang="zh-CN" altLang="zh-CN" sz="1600" dirty="0">
                <a:latin typeface="Times New Roman" panose="02020603050405020304" pitchFamily="18" charset="0"/>
                <a:cs typeface="Times New Roman" panose="02020603050405020304" pitchFamily="18" charset="0"/>
              </a:rPr>
              <a:t>循环语句</a:t>
            </a:r>
            <a:r>
              <a:rPr lang="zh-CN" altLang="zh-CN" sz="1600" dirty="0" smtClean="0">
                <a:latin typeface="Times New Roman" panose="02020603050405020304" pitchFamily="18" charset="0"/>
                <a:cs typeface="Times New Roman" panose="02020603050405020304" pitchFamily="18" charset="0"/>
              </a:rPr>
              <a:t>。</a:t>
            </a:r>
            <a:endParaRPr lang="en-US" altLang="zh-CN" sz="1600" b="1" dirty="0" smtClean="0">
              <a:latin typeface="Times New Roman" panose="02020603050405020304" pitchFamily="18" charset="0"/>
              <a:cs typeface="Times New Roman" panose="02020603050405020304" pitchFamily="18" charset="0"/>
            </a:endParaRPr>
          </a:p>
          <a:p>
            <a:r>
              <a:rPr lang="en-US" altLang="zh-CN" sz="1600" b="1" dirty="0" smtClean="0">
                <a:latin typeface="Times New Roman" panose="02020603050405020304" pitchFamily="18" charset="0"/>
                <a:cs typeface="Times New Roman" panose="02020603050405020304" pitchFamily="18" charset="0"/>
              </a:rPr>
              <a:t>2</a:t>
            </a:r>
            <a:r>
              <a:rPr lang="zh-CN" altLang="zh-CN" sz="1600" b="1" dirty="0">
                <a:latin typeface="Times New Roman" panose="02020603050405020304" pitchFamily="18" charset="0"/>
                <a:cs typeface="Times New Roman" panose="02020603050405020304" pitchFamily="18" charset="0"/>
              </a:rPr>
              <a:t>．</a:t>
            </a:r>
            <a:r>
              <a:rPr lang="en-US" altLang="zh-CN" sz="1600" b="1" dirty="0">
                <a:latin typeface="Times New Roman" panose="02020603050405020304" pitchFamily="18" charset="0"/>
                <a:cs typeface="Times New Roman" panose="02020603050405020304" pitchFamily="18" charset="0"/>
              </a:rPr>
              <a:t>for</a:t>
            </a:r>
            <a:r>
              <a:rPr lang="zh-CN" altLang="zh-CN" sz="1600" b="1" dirty="0">
                <a:latin typeface="Times New Roman" panose="02020603050405020304" pitchFamily="18" charset="0"/>
                <a:cs typeface="Times New Roman" panose="02020603050405020304" pitchFamily="18" charset="0"/>
              </a:rPr>
              <a:t>循环</a:t>
            </a:r>
            <a:endParaRPr lang="zh-CN" altLang="zh-CN" sz="1600" dirty="0">
              <a:latin typeface="Times New Roman" panose="02020603050405020304" pitchFamily="18" charset="0"/>
              <a:cs typeface="Times New Roman" panose="02020603050405020304" pitchFamily="18" charset="0"/>
            </a:endParaRP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for</a:t>
            </a:r>
            <a:r>
              <a:rPr lang="zh-CN" altLang="zh-CN" sz="1600" dirty="0">
                <a:latin typeface="Times New Roman" panose="02020603050405020304" pitchFamily="18" charset="0"/>
                <a:cs typeface="Times New Roman" panose="02020603050405020304" pitchFamily="18" charset="0"/>
              </a:rPr>
              <a:t>循环语句。</a:t>
            </a:r>
            <a:r>
              <a:rPr lang="en-US" altLang="zh-CN" sz="1600" dirty="0">
                <a:latin typeface="Times New Roman" panose="02020603050405020304" pitchFamily="18" charset="0"/>
                <a:cs typeface="Times New Roman" panose="02020603050405020304" pitchFamily="18" charset="0"/>
              </a:rPr>
              <a:t>                       </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for-else</a:t>
            </a:r>
            <a:r>
              <a:rPr lang="zh-CN" altLang="zh-CN" sz="1600" dirty="0">
                <a:latin typeface="Times New Roman" panose="02020603050405020304" pitchFamily="18" charset="0"/>
                <a:cs typeface="Times New Roman" panose="02020603050405020304" pitchFamily="18" charset="0"/>
              </a:rPr>
              <a:t>循环语句。</a:t>
            </a:r>
          </a:p>
          <a:p>
            <a:r>
              <a:rPr lang="en-US" altLang="zh-CN" sz="1600" b="1" dirty="0" smtClean="0">
                <a:latin typeface="Times New Roman" panose="02020603050405020304" pitchFamily="18" charset="0"/>
                <a:cs typeface="Times New Roman" panose="02020603050405020304" pitchFamily="18" charset="0"/>
              </a:rPr>
              <a:t>3</a:t>
            </a:r>
            <a:r>
              <a:rPr lang="zh-CN" altLang="zh-CN" sz="1600" b="1" dirty="0" smtClean="0">
                <a:latin typeface="Times New Roman" panose="02020603050405020304" pitchFamily="18" charset="0"/>
                <a:cs typeface="Times New Roman" panose="02020603050405020304" pitchFamily="18" charset="0"/>
              </a:rPr>
              <a:t>．</a:t>
            </a:r>
            <a:r>
              <a:rPr lang="en-US" altLang="zh-CN" sz="1600" b="1" dirty="0" smtClean="0">
                <a:latin typeface="Times New Roman" panose="02020603050405020304" pitchFamily="18" charset="0"/>
                <a:cs typeface="Times New Roman" panose="02020603050405020304" pitchFamily="18" charset="0"/>
              </a:rPr>
              <a:t>break</a:t>
            </a:r>
            <a:r>
              <a:rPr lang="zh-CN" altLang="zh-CN" sz="1600" b="1" dirty="0">
                <a:latin typeface="Times New Roman" panose="02020603050405020304" pitchFamily="18" charset="0"/>
                <a:cs typeface="Times New Roman" panose="02020603050405020304" pitchFamily="18" charset="0"/>
              </a:rPr>
              <a:t>语句</a:t>
            </a:r>
            <a:endParaRPr lang="zh-CN" altLang="zh-CN" sz="1600" dirty="0">
              <a:latin typeface="Times New Roman" panose="02020603050405020304" pitchFamily="18" charset="0"/>
              <a:cs typeface="Times New Roman" panose="02020603050405020304" pitchFamily="18" charset="0"/>
            </a:endParaRPr>
          </a:p>
          <a:p>
            <a:r>
              <a:rPr lang="en-US" altLang="zh-CN" sz="1600" b="1" dirty="0">
                <a:latin typeface="Times New Roman" panose="02020603050405020304" pitchFamily="18" charset="0"/>
                <a:cs typeface="Times New Roman" panose="02020603050405020304" pitchFamily="18" charset="0"/>
              </a:rPr>
              <a:t>4</a:t>
            </a:r>
            <a:r>
              <a:rPr lang="zh-CN" altLang="zh-CN" sz="1600" b="1" dirty="0">
                <a:latin typeface="Times New Roman" panose="02020603050405020304" pitchFamily="18" charset="0"/>
                <a:cs typeface="Times New Roman" panose="02020603050405020304" pitchFamily="18" charset="0"/>
              </a:rPr>
              <a:t>．</a:t>
            </a:r>
            <a:r>
              <a:rPr lang="en-US" altLang="zh-CN" sz="1600" b="1" dirty="0">
                <a:latin typeface="Times New Roman" panose="02020603050405020304" pitchFamily="18" charset="0"/>
                <a:cs typeface="Times New Roman" panose="02020603050405020304" pitchFamily="18" charset="0"/>
              </a:rPr>
              <a:t>continue</a:t>
            </a:r>
            <a:r>
              <a:rPr lang="zh-CN" altLang="zh-CN" sz="1600" b="1" dirty="0">
                <a:latin typeface="Times New Roman" panose="02020603050405020304" pitchFamily="18" charset="0"/>
                <a:cs typeface="Times New Roman" panose="02020603050405020304" pitchFamily="18" charset="0"/>
              </a:rPr>
              <a:t>语句</a:t>
            </a:r>
            <a:endParaRPr lang="zh-CN" altLang="zh-CN" sz="1600" dirty="0">
              <a:latin typeface="Times New Roman" panose="02020603050405020304" pitchFamily="18" charset="0"/>
              <a:cs typeface="Times New Roman" panose="02020603050405020304" pitchFamily="18" charset="0"/>
            </a:endParaRPr>
          </a:p>
          <a:p>
            <a:pPr marL="384048" marR="0" lvl="2" indent="0" rtl="0">
              <a:buNone/>
            </a:pPr>
            <a:endParaRPr lang="zh-CN" altLang="en-US" kern="100" dirty="0">
              <a:latin typeface="Times New Roman" panose="02020603050405020304" pitchFamily="18" charset="0"/>
              <a:cs typeface="Times New Roman" panose="02020603050405020304" pitchFamily="18" charset="0"/>
            </a:endParaRPr>
          </a:p>
        </p:txBody>
      </p:sp>
      <p:sp>
        <p:nvSpPr>
          <p:cNvPr id="2" name="矩形 1"/>
          <p:cNvSpPr/>
          <p:nvPr/>
        </p:nvSpPr>
        <p:spPr>
          <a:xfrm>
            <a:off x="1172096" y="1230284"/>
            <a:ext cx="5890676" cy="523220"/>
          </a:xfrm>
          <a:prstGeom prst="rect">
            <a:avLst/>
          </a:prstGeom>
        </p:spPr>
        <p:txBody>
          <a:bodyPr wrap="square">
            <a:spAutoFit/>
          </a:bodyPr>
          <a:lstStyle/>
          <a:p>
            <a:r>
              <a:rPr lang="en-US" altLang="zh-CN" sz="2800" dirty="0">
                <a:latin typeface="黑体" panose="02010609060101010101" pitchFamily="49" charset="-122"/>
                <a:ea typeface="黑体" panose="02010609060101010101" pitchFamily="49" charset="-122"/>
              </a:rPr>
              <a:t>5.5.4  </a:t>
            </a:r>
            <a:r>
              <a:rPr lang="zh-CN" altLang="zh-CN" sz="2800" dirty="0">
                <a:latin typeface="黑体" panose="02010609060101010101" pitchFamily="49" charset="-122"/>
                <a:ea typeface="黑体" panose="02010609060101010101" pitchFamily="49" charset="-122"/>
              </a:rPr>
              <a:t>循环结构</a:t>
            </a:r>
            <a:endParaRPr lang="zh-CN"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18616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dirty="0" smtClean="0">
                <a:latin typeface="黑体" panose="02010609060101010101" pitchFamily="49" charset="-122"/>
                <a:ea typeface="黑体" panose="02010609060101010101" pitchFamily="49" charset="-122"/>
              </a:rPr>
              <a:t>5.6 </a:t>
            </a:r>
            <a:r>
              <a:rPr lang="zh-CN" altLang="en-US" b="0" i="0" u="none" strike="noStrike" kern="2400" baseline="0" dirty="0" smtClean="0">
                <a:latin typeface="黑体" panose="02010609060101010101" pitchFamily="49" charset="-122"/>
                <a:ea typeface="黑体" panose="02010609060101010101" pitchFamily="49" charset="-122"/>
              </a:rPr>
              <a:t> 类和对象</a:t>
            </a:r>
          </a:p>
        </p:txBody>
      </p:sp>
      <p:sp>
        <p:nvSpPr>
          <p:cNvPr id="3" name="文本占位符 2"/>
          <p:cNvSpPr>
            <a:spLocks noGrp="1"/>
          </p:cNvSpPr>
          <p:nvPr>
            <p:ph type="body" idx="1"/>
          </p:nvPr>
        </p:nvSpPr>
        <p:spPr/>
        <p:txBody>
          <a:bodyPr/>
          <a:lstStyle/>
          <a:p>
            <a:r>
              <a:rPr lang="en-US" altLang="zh-CN" b="1" dirty="0"/>
              <a:t>5.6.1  </a:t>
            </a:r>
            <a:r>
              <a:rPr lang="zh-CN" altLang="zh-CN" b="1" dirty="0"/>
              <a:t>使用已有的类</a:t>
            </a:r>
            <a:endParaRPr lang="zh-CN" altLang="zh-CN" sz="1600" dirty="0"/>
          </a:p>
          <a:p>
            <a:r>
              <a:rPr lang="en-US" altLang="zh-CN" b="1" dirty="0"/>
              <a:t>5.6.2  </a:t>
            </a:r>
            <a:r>
              <a:rPr lang="zh-CN" altLang="zh-CN" b="1" dirty="0"/>
              <a:t>定义新的类</a:t>
            </a:r>
            <a:endParaRPr lang="zh-CN" altLang="zh-CN" sz="1600" dirty="0"/>
          </a:p>
          <a:p>
            <a:pPr marL="384048" lvl="2" indent="0">
              <a:buNone/>
            </a:pPr>
            <a:endParaRPr lang="zh-CN" altLang="en-US" kern="100" dirty="0">
              <a:latin typeface="Times New Roman" panose="02020603050405020304" pitchFamily="18" charset="0"/>
              <a:cs typeface="Times New Roman" panose="02020603050405020304" pitchFamily="18" charset="0"/>
            </a:endParaRPr>
          </a:p>
          <a:p>
            <a:pPr lvl="2"/>
            <a:endParaRPr lang="zh-CN" altLang="en-US" kern="100" dirty="0">
              <a:latin typeface="Times New Roman" panose="02020603050405020304" pitchFamily="18" charset="0"/>
              <a:cs typeface="Times New Roman" panose="02020603050405020304" pitchFamily="18" charset="0"/>
            </a:endParaRPr>
          </a:p>
          <a:p>
            <a:pPr marR="0" lvl="2" rtl="0"/>
            <a:endParaRPr lang="zh-CN" altLang="en-US"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814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latin typeface="黑体" panose="02010609060101010101" pitchFamily="49" charset="-122"/>
                <a:ea typeface="黑体" panose="02010609060101010101" pitchFamily="49" charset="-122"/>
              </a:rPr>
              <a:t>5.7  </a:t>
            </a:r>
            <a:r>
              <a:rPr lang="en-US" altLang="zh-CN" b="1" dirty="0" smtClean="0">
                <a:latin typeface="黑体" panose="02010609060101010101" pitchFamily="49" charset="-122"/>
                <a:ea typeface="黑体" panose="02010609060101010101" pitchFamily="49" charset="-122"/>
              </a:rPr>
              <a:t> </a:t>
            </a:r>
            <a:r>
              <a:rPr lang="zh-CN" altLang="zh-CN" b="1" dirty="0" smtClean="0">
                <a:latin typeface="黑体" panose="02010609060101010101" pitchFamily="49" charset="-122"/>
                <a:ea typeface="黑体" panose="02010609060101010101" pitchFamily="49" charset="-122"/>
              </a:rPr>
              <a:t>基础</a:t>
            </a:r>
            <a:r>
              <a:rPr lang="zh-CN" altLang="zh-CN" b="1" dirty="0">
                <a:latin typeface="黑体" panose="02010609060101010101" pitchFamily="49" charset="-122"/>
                <a:ea typeface="黑体" panose="02010609060101010101" pitchFamily="49" charset="-122"/>
              </a:rPr>
              <a:t>算法设计思想</a:t>
            </a:r>
            <a:endParaRPr lang="zh-CN" altLang="zh-CN"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058400" cy="4443855"/>
          </a:xfrm>
        </p:spPr>
        <p:txBody>
          <a:bodyPr>
            <a:normAutofit fontScale="85000" lnSpcReduction="10000"/>
          </a:bodyPr>
          <a:lstStyle/>
          <a:p>
            <a:pPr marL="384048" lvl="2" indent="0">
              <a:buNone/>
            </a:pPr>
            <a:r>
              <a:rPr lang="en-US" altLang="zh-CN" sz="3300" kern="100" dirty="0">
                <a:latin typeface="黑体" panose="02010609060101010101" pitchFamily="49" charset="-122"/>
                <a:ea typeface="黑体" panose="02010609060101010101" pitchFamily="49" charset="-122"/>
              </a:rPr>
              <a:t>5.7.1  </a:t>
            </a:r>
            <a:r>
              <a:rPr lang="zh-CN" altLang="en-US" sz="3300" kern="100" dirty="0">
                <a:latin typeface="黑体" panose="02010609060101010101" pitchFamily="49" charset="-122"/>
                <a:ea typeface="黑体" panose="02010609060101010101" pitchFamily="49" charset="-122"/>
              </a:rPr>
              <a:t>枚举法</a:t>
            </a:r>
          </a:p>
          <a:p>
            <a:pPr marL="384048" lvl="2" indent="0">
              <a:buNone/>
            </a:pPr>
            <a:r>
              <a:rPr lang="zh-CN" altLang="en-US" kern="100" dirty="0">
                <a:latin typeface="+mn-ea"/>
              </a:rPr>
              <a:t>枚举法，也称穷举法，是把问题所有可能的解一一尝试，从而找出问题的解。这就要求问题的可能解是有限的、容易枚举的、不会产生组合爆炸的。</a:t>
            </a:r>
          </a:p>
          <a:p>
            <a:pPr marL="384048" lvl="2" indent="0">
              <a:buNone/>
            </a:pPr>
            <a:r>
              <a:rPr lang="zh-CN" altLang="en-US" kern="100" dirty="0">
                <a:latin typeface="+mn-ea"/>
              </a:rPr>
              <a:t>枚举法的基本思想是根据题目的部分条件确定解的大致范围，对此范围内所有可能的解一一验证。若某个情况经过验证符合题目的全部条件，则为本题的一个解。若所有可能的解经过验证后都不符合题目的全部条件，则本题无解。</a:t>
            </a:r>
          </a:p>
          <a:p>
            <a:pPr marL="384048" lvl="2" indent="0">
              <a:buNone/>
            </a:pPr>
            <a:r>
              <a:rPr lang="zh-CN" altLang="en-US" kern="100" dirty="0">
                <a:latin typeface="+mn-ea"/>
              </a:rPr>
              <a:t>使用枚举算法解题的基本思路如下：</a:t>
            </a:r>
          </a:p>
          <a:p>
            <a:pPr marL="384048" lvl="2" indent="0">
              <a:buNone/>
            </a:pPr>
            <a:r>
              <a:rPr lang="zh-CN" altLang="en-US" kern="100" dirty="0">
                <a:latin typeface="+mn-ea"/>
              </a:rPr>
              <a:t>① 确定枚举对象、枚举范围和判定条件。</a:t>
            </a:r>
          </a:p>
          <a:p>
            <a:pPr marL="384048" lvl="2" indent="0">
              <a:buNone/>
            </a:pPr>
            <a:r>
              <a:rPr lang="zh-CN" altLang="en-US" kern="100" dirty="0">
                <a:latin typeface="+mn-ea"/>
              </a:rPr>
              <a:t>② 逐一列举可能的解，验证每个解是否是问题的解。</a:t>
            </a:r>
          </a:p>
          <a:p>
            <a:pPr marL="384048" lvl="2" indent="0">
              <a:buNone/>
            </a:pPr>
            <a:r>
              <a:rPr lang="zh-CN" altLang="en-US" kern="100" dirty="0">
                <a:latin typeface="+mn-ea"/>
              </a:rPr>
              <a:t>使用枚举算法要注意以下几点：</a:t>
            </a:r>
          </a:p>
          <a:p>
            <a:pPr marL="384048" lvl="2" indent="0">
              <a:buNone/>
            </a:pPr>
            <a:r>
              <a:rPr lang="zh-CN" altLang="en-US" kern="100" dirty="0">
                <a:latin typeface="+mn-ea"/>
              </a:rPr>
              <a:t>① 题解的可能范围，不能漏掉任何一个正确的解，也要避免重复。</a:t>
            </a:r>
          </a:p>
          <a:p>
            <a:pPr marL="384048" lvl="2" indent="0">
              <a:buNone/>
            </a:pPr>
            <a:r>
              <a:rPr lang="zh-CN" altLang="en-US" kern="100" dirty="0">
                <a:latin typeface="+mn-ea"/>
              </a:rPr>
              <a:t>② 判断是否是正确解的方法。</a:t>
            </a:r>
          </a:p>
          <a:p>
            <a:pPr marL="384048" lvl="2" indent="0">
              <a:buNone/>
            </a:pPr>
            <a:r>
              <a:rPr lang="zh-CN" altLang="en-US" kern="100" dirty="0">
                <a:latin typeface="+mn-ea"/>
              </a:rPr>
              <a:t>③ 使可能解的范围降至最小，提高解决问题的效率</a:t>
            </a:r>
            <a:r>
              <a:rPr lang="zh-CN" altLang="en-US" kern="100" dirty="0" smtClean="0">
                <a:latin typeface="+mn-ea"/>
              </a:rPr>
              <a:t>。</a:t>
            </a:r>
            <a:endParaRPr lang="zh-CN" altLang="en-US" kern="100" dirty="0">
              <a:latin typeface="+mn-ea"/>
            </a:endParaRPr>
          </a:p>
        </p:txBody>
      </p:sp>
    </p:spTree>
    <p:extLst>
      <p:ext uri="{BB962C8B-B14F-4D97-AF65-F5344CB8AC3E}">
        <p14:creationId xmlns:p14="http://schemas.microsoft.com/office/powerpoint/2010/main" val="313034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5.7.2  </a:t>
            </a:r>
            <a:r>
              <a:rPr lang="zh-CN" altLang="zh-CN" sz="2800" b="1" dirty="0" smtClean="0">
                <a:latin typeface="黑体" panose="02010609060101010101" pitchFamily="49" charset="-122"/>
                <a:ea typeface="黑体" panose="02010609060101010101" pitchFamily="49" charset="-122"/>
              </a:rPr>
              <a:t>递推法</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77500" lnSpcReduction="20000"/>
          </a:bodyPr>
          <a:lstStyle/>
          <a:p>
            <a:r>
              <a:rPr lang="en-US" altLang="zh-CN" sz="1900" dirty="0" smtClean="0"/>
              <a:t>        </a:t>
            </a:r>
            <a:r>
              <a:rPr lang="zh-CN" altLang="zh-CN" sz="1900" dirty="0" smtClean="0"/>
              <a:t>所谓</a:t>
            </a:r>
            <a:r>
              <a:rPr lang="zh-CN" altLang="zh-CN" sz="1900" dirty="0"/>
              <a:t>递推，是指从已知的初始条件出发，依据某种递推关系，逐次推出所要求的各中间结果及最后结果。其中</a:t>
            </a:r>
            <a:r>
              <a:rPr lang="zh-CN" altLang="zh-CN" sz="1900" dirty="0" smtClean="0"/>
              <a:t>初</a:t>
            </a:r>
            <a:endParaRPr lang="en-US" altLang="zh-CN" sz="1900" dirty="0" smtClean="0"/>
          </a:p>
          <a:p>
            <a:r>
              <a:rPr lang="zh-CN" altLang="zh-CN" sz="1900" dirty="0" smtClean="0"/>
              <a:t>始</a:t>
            </a:r>
            <a:r>
              <a:rPr lang="zh-CN" altLang="zh-CN" sz="1900" dirty="0"/>
              <a:t>条件或是问题本身已经给定，或是通过对问题的分析与化简后确定。</a:t>
            </a:r>
          </a:p>
          <a:p>
            <a:pPr marL="384048" lvl="2" indent="0">
              <a:buNone/>
            </a:pPr>
            <a:r>
              <a:rPr lang="zh-CN" altLang="en-US" sz="1900" kern="100" dirty="0">
                <a:latin typeface="+mn-ea"/>
              </a:rPr>
              <a:t>利用递推法解决问题，需要做好以下四个方面的工作：</a:t>
            </a:r>
          </a:p>
          <a:p>
            <a:pPr marL="384048" lvl="2" indent="0">
              <a:buNone/>
            </a:pPr>
            <a:r>
              <a:rPr lang="zh-CN" altLang="en-US" sz="1900" kern="100" dirty="0">
                <a:latin typeface="+mn-ea"/>
              </a:rPr>
              <a:t>① 确定递推变量。</a:t>
            </a:r>
          </a:p>
          <a:p>
            <a:pPr marL="384048" lvl="2" indent="0">
              <a:buNone/>
            </a:pPr>
            <a:r>
              <a:rPr lang="zh-CN" altLang="en-US" sz="1900" kern="100" dirty="0">
                <a:latin typeface="+mn-ea"/>
              </a:rPr>
              <a:t>应用递推法解决问题，要根据问题的具体情况设置递推变量。</a:t>
            </a:r>
          </a:p>
          <a:p>
            <a:pPr marL="384048" lvl="2" indent="0">
              <a:buNone/>
            </a:pPr>
            <a:r>
              <a:rPr lang="zh-CN" altLang="en-US" sz="1900" kern="100" dirty="0">
                <a:latin typeface="+mn-ea"/>
              </a:rPr>
              <a:t>② 建立递推关系。</a:t>
            </a:r>
          </a:p>
          <a:p>
            <a:pPr marL="384048" lvl="2" indent="0">
              <a:buNone/>
            </a:pPr>
            <a:r>
              <a:rPr lang="zh-CN" altLang="en-US" sz="1900" kern="100" dirty="0">
                <a:latin typeface="+mn-ea"/>
              </a:rPr>
              <a:t>递推关系是指如何从变量的前一些值推出其下一个值，或从变量的后一些值推出其上一个值的公式（或关系）。有的问题递推关系明确，大多数问题没有明确的递推关系，需通过对问题的分析和推理确定递推关系。</a:t>
            </a:r>
          </a:p>
          <a:p>
            <a:pPr marL="384048" lvl="2" indent="0">
              <a:buNone/>
            </a:pPr>
            <a:r>
              <a:rPr lang="zh-CN" altLang="en-US" sz="1900" kern="100" dirty="0">
                <a:latin typeface="+mn-ea"/>
              </a:rPr>
              <a:t>③ 确定初始（边界）条件。</a:t>
            </a:r>
          </a:p>
          <a:p>
            <a:pPr marL="384048" lvl="2" indent="0">
              <a:buNone/>
            </a:pPr>
            <a:r>
              <a:rPr lang="zh-CN" altLang="en-US" sz="1900" kern="100" dirty="0">
                <a:latin typeface="+mn-ea"/>
              </a:rPr>
              <a:t>对所确定的递推变量，要根据问题最简单情形的数据确定递推变量的初始（边界）值，这是递推的基础。</a:t>
            </a:r>
          </a:p>
          <a:p>
            <a:pPr marL="384048" lvl="2" indent="0">
              <a:buNone/>
            </a:pPr>
            <a:r>
              <a:rPr lang="zh-CN" altLang="en-US" sz="1900" kern="100" dirty="0">
                <a:latin typeface="+mn-ea"/>
              </a:rPr>
              <a:t>④ 对递推过程进行控制。</a:t>
            </a:r>
          </a:p>
          <a:p>
            <a:pPr marL="384048" lvl="2" indent="0">
              <a:buNone/>
            </a:pPr>
            <a:r>
              <a:rPr lang="zh-CN" altLang="en-US" sz="1900" kern="100" dirty="0">
                <a:latin typeface="+mn-ea"/>
              </a:rPr>
              <a:t>递推过程不能无休止地重复执行下去。递推过程在什么时候结束，满足什么条件结束，这是编写递推算法必须考虑的问题。</a:t>
            </a:r>
          </a:p>
          <a:p>
            <a:pPr marL="384048" marR="0" lvl="2" indent="0" rtl="0">
              <a:buNone/>
            </a:pPr>
            <a:endParaRPr lang="zh-CN" altLang="en-US" i="0" u="none" strike="noStrike" kern="100" baseline="0" dirty="0" smtClean="0">
              <a:latin typeface="+mn-ea"/>
            </a:endParaRPr>
          </a:p>
        </p:txBody>
      </p:sp>
    </p:spTree>
    <p:extLst>
      <p:ext uri="{BB962C8B-B14F-4D97-AF65-F5344CB8AC3E}">
        <p14:creationId xmlns:p14="http://schemas.microsoft.com/office/powerpoint/2010/main" val="298363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i="0" u="none" strike="noStrike" kern="2400" baseline="0" dirty="0" smtClean="0">
                <a:latin typeface="黑体" panose="02010609060101010101" pitchFamily="49" charset="-122"/>
                <a:ea typeface="黑体" panose="02010609060101010101" pitchFamily="49" charset="-122"/>
              </a:rPr>
              <a:t>5.1  </a:t>
            </a:r>
            <a:r>
              <a:rPr lang="zh-CN" altLang="en-US" kern="2400" dirty="0" smtClean="0">
                <a:latin typeface="黑体" panose="02010609060101010101" pitchFamily="49" charset="-122"/>
                <a:ea typeface="黑体" panose="02010609060101010101" pitchFamily="49" charset="-122"/>
              </a:rPr>
              <a:t>程序设计</a:t>
            </a:r>
            <a:r>
              <a:rPr lang="zh-CN" altLang="en-US" kern="2400" dirty="0">
                <a:latin typeface="黑体" panose="02010609060101010101" pitchFamily="49" charset="-122"/>
                <a:ea typeface="黑体" panose="02010609060101010101" pitchFamily="49" charset="-122"/>
              </a:rPr>
              <a:t>概述</a:t>
            </a:r>
            <a:endParaRPr lang="zh-CN" altLang="en-US"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lvl="0"/>
            <a:r>
              <a:rPr lang="en-US" altLang="zh-CN" sz="2800" kern="100" dirty="0">
                <a:latin typeface="黑体" panose="02010609060101010101" pitchFamily="49" charset="-122"/>
                <a:ea typeface="黑体" panose="02010609060101010101" pitchFamily="49" charset="-122"/>
                <a:cs typeface="Times New Roman" panose="02020603050405020304" pitchFamily="18" charset="0"/>
              </a:rPr>
              <a:t>5.1.1  </a:t>
            </a:r>
            <a:r>
              <a:rPr lang="zh-CN" altLang="en-US" sz="2800" kern="100" dirty="0">
                <a:latin typeface="黑体" panose="02010609060101010101" pitchFamily="49" charset="-122"/>
                <a:ea typeface="黑体" panose="02010609060101010101" pitchFamily="49" charset="-122"/>
                <a:cs typeface="Times New Roman" panose="02020603050405020304" pitchFamily="18" charset="0"/>
              </a:rPr>
              <a:t>程序设计基本概念与方法</a:t>
            </a:r>
          </a:p>
          <a:p>
            <a:pPr lvl="0"/>
            <a:r>
              <a:rPr lang="en-US" altLang="zh-CN" sz="1700" b="1" kern="100" dirty="0">
                <a:latin typeface="Times New Roman" panose="02020603050405020304" pitchFamily="18" charset="0"/>
                <a:cs typeface="Times New Roman" panose="02020603050405020304" pitchFamily="18" charset="0"/>
              </a:rPr>
              <a:t>1</a:t>
            </a:r>
            <a:r>
              <a:rPr lang="zh-CN" altLang="en-US" sz="1700" b="1" kern="100" dirty="0">
                <a:latin typeface="Times New Roman" panose="02020603050405020304" pitchFamily="18" charset="0"/>
                <a:cs typeface="Times New Roman" panose="02020603050405020304" pitchFamily="18" charset="0"/>
              </a:rPr>
              <a:t>．程序设计与程序设计语言</a:t>
            </a:r>
          </a:p>
          <a:p>
            <a:pPr lvl="0"/>
            <a:r>
              <a:rPr lang="en-US" altLang="zh-CN" sz="1700" b="1" kern="100" dirty="0">
                <a:latin typeface="Times New Roman" panose="02020603050405020304" pitchFamily="18" charset="0"/>
                <a:cs typeface="Times New Roman" panose="02020603050405020304" pitchFamily="18" charset="0"/>
              </a:rPr>
              <a:t>2</a:t>
            </a:r>
            <a:r>
              <a:rPr lang="zh-CN" altLang="en-US" sz="1700" b="1" kern="100" dirty="0">
                <a:latin typeface="Times New Roman" panose="02020603050405020304" pitchFamily="18" charset="0"/>
                <a:cs typeface="Times New Roman" panose="02020603050405020304" pitchFamily="18" charset="0"/>
              </a:rPr>
              <a:t>．程序设计的基本方法</a:t>
            </a:r>
          </a:p>
          <a:p>
            <a:pPr lvl="0"/>
            <a:r>
              <a:rPr lang="zh-CN" altLang="en-US" sz="1700" kern="100" dirty="0" smtClean="0">
                <a:latin typeface="Times New Roman" panose="02020603050405020304" pitchFamily="18" charset="0"/>
                <a:cs typeface="Times New Roman" panose="02020603050405020304" pitchFamily="18" charset="0"/>
              </a:rPr>
              <a:t>  进行</a:t>
            </a:r>
            <a:r>
              <a:rPr lang="zh-CN" altLang="en-US" sz="1700" kern="100" dirty="0">
                <a:latin typeface="Times New Roman" panose="02020603050405020304" pitchFamily="18" charset="0"/>
                <a:cs typeface="Times New Roman" panose="02020603050405020304" pitchFamily="18" charset="0"/>
              </a:rPr>
              <a:t>程序设计之前，首先要确定解决问题的三个要素，即</a:t>
            </a:r>
            <a:r>
              <a:rPr lang="zh-CN" altLang="en-US" sz="1700" kern="100" dirty="0" smtClean="0">
                <a:latin typeface="Times New Roman" panose="02020603050405020304" pitchFamily="18" charset="0"/>
                <a:cs typeface="Times New Roman" panose="02020603050405020304" pitchFamily="18" charset="0"/>
              </a:rPr>
              <a:t>数据、处理、结果。</a:t>
            </a:r>
            <a:endParaRPr lang="zh-CN" altLang="en-US" sz="1700" kern="100" dirty="0">
              <a:latin typeface="Times New Roman" panose="02020603050405020304" pitchFamily="18" charset="0"/>
              <a:cs typeface="Times New Roman" panose="02020603050405020304" pitchFamily="18" charset="0"/>
            </a:endParaRP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）数据：即程序要处理的数据是什么，有哪些，它们是什么类型的（比如整数、实数或者文字符号等），它们内部有什么逻辑关系等。数据是程序设计最主要的考虑对象，是程序处理的基础。</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）处理：是指程序的主要逻辑，解决问题的主要步骤。它是对数据进行的处理策略和处理过程。</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）结果：是指程序的执行目的，程序运行最终产生的影响。一个程序一定会有执行结果，不产生结果的程序设计是没有意义的。</a:t>
            </a:r>
          </a:p>
          <a:p>
            <a:pPr marR="0" lvl="0" rtl="0"/>
            <a:endParaRPr lang="zh-CN" altLang="en-US" i="0" u="none" strike="noStrike" kern="100" baseline="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100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5.7.3  </a:t>
            </a:r>
            <a:r>
              <a:rPr lang="zh-CN" altLang="zh-CN" sz="2800" b="1" dirty="0">
                <a:latin typeface="黑体" panose="02010609060101010101" pitchFamily="49" charset="-122"/>
                <a:ea typeface="黑体" panose="02010609060101010101" pitchFamily="49" charset="-122"/>
              </a:rPr>
              <a:t>递归法</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92500" lnSpcReduction="20000"/>
          </a:bodyPr>
          <a:lstStyle/>
          <a:p>
            <a:pPr marL="384048" lvl="2" indent="0">
              <a:buNone/>
            </a:pPr>
            <a:r>
              <a:rPr lang="zh-CN" altLang="en-US" kern="100" dirty="0">
                <a:latin typeface="+mn-ea"/>
              </a:rPr>
              <a:t>递归法是一种直接或者间接地调用自身的算法，递归法的具体实现过程一般通过函数（或子过程）来完成，在函数（或子过程）的内部，编写代码直接或者间接地调用函数（或子过程）自己，即可完成递归操作。</a:t>
            </a:r>
          </a:p>
          <a:p>
            <a:pPr marL="384048" lvl="2" indent="0">
              <a:buNone/>
            </a:pPr>
            <a:r>
              <a:rPr lang="zh-CN" altLang="en-US" kern="100" dirty="0">
                <a:latin typeface="+mn-ea"/>
              </a:rPr>
              <a:t>递归法的思想是把求解问题转化为规模缩小了的同类问题的子问题，然后递归调用函数（或子过程）来表示问题的解，通过多次递归调用，最终可求出最小问题的解，然后通过这个最小问题的解返回上层调用，再求出次小问题的解，再返回上层调用，不断重复，最终得到整个问题的解，完成递归操作</a:t>
            </a:r>
          </a:p>
          <a:p>
            <a:pPr marL="384048" lvl="2" indent="0">
              <a:buNone/>
            </a:pPr>
            <a:r>
              <a:rPr lang="zh-CN" altLang="en-US" kern="100" dirty="0">
                <a:latin typeface="+mn-ea"/>
              </a:rPr>
              <a:t>在使用递归算法时，应该注意如下几点：</a:t>
            </a:r>
          </a:p>
          <a:p>
            <a:pPr marL="384048" lvl="2" indent="0">
              <a:buNone/>
            </a:pPr>
            <a:r>
              <a:rPr lang="zh-CN" altLang="en-US" kern="100" dirty="0">
                <a:latin typeface="+mn-ea"/>
              </a:rPr>
              <a:t>① 在使用递归策略时，必须有一个明确的递归结束条件，称为递归出口。</a:t>
            </a:r>
          </a:p>
          <a:p>
            <a:pPr marL="384048" lvl="2" indent="0">
              <a:buNone/>
            </a:pPr>
            <a:r>
              <a:rPr lang="zh-CN" altLang="en-US" kern="100" dirty="0">
                <a:latin typeface="+mn-ea"/>
              </a:rPr>
              <a:t>② 递归法虽然显得很简洁，但是运行效率较低，所以一般不提倡用递归法设计程序。</a:t>
            </a:r>
          </a:p>
          <a:p>
            <a:pPr marL="384048" lvl="2" indent="0">
              <a:buNone/>
            </a:pPr>
            <a:r>
              <a:rPr lang="zh-CN" altLang="en-US" kern="100" dirty="0">
                <a:latin typeface="+mn-ea"/>
              </a:rPr>
              <a:t>③ 在递归调用过程中，系统用栈来存储每一层的返回点和局部量。如果递归次数过多，则容易造成栈溢出。</a:t>
            </a:r>
          </a:p>
          <a:p>
            <a:pPr marL="384048" marR="0" lvl="2" indent="0" rtl="0">
              <a:buNone/>
            </a:pPr>
            <a:endParaRPr lang="zh-CN" altLang="en-US" i="0" u="none" strike="noStrike" kern="100" baseline="0" dirty="0" smtClean="0">
              <a:latin typeface="+mn-ea"/>
            </a:endParaRPr>
          </a:p>
        </p:txBody>
      </p:sp>
    </p:spTree>
    <p:extLst>
      <p:ext uri="{BB962C8B-B14F-4D97-AF65-F5344CB8AC3E}">
        <p14:creationId xmlns:p14="http://schemas.microsoft.com/office/powerpoint/2010/main" val="4121964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400" dirty="0">
                <a:latin typeface="黑体" panose="02010609060101010101" pitchFamily="49" charset="-122"/>
                <a:ea typeface="黑体" panose="02010609060101010101" pitchFamily="49" charset="-122"/>
              </a:rPr>
              <a:t>5.7.4  </a:t>
            </a:r>
            <a:r>
              <a:rPr lang="zh-CN" altLang="en-US" sz="2800" kern="2400" dirty="0">
                <a:latin typeface="黑体" panose="02010609060101010101" pitchFamily="49" charset="-122"/>
                <a:ea typeface="黑体" panose="02010609060101010101" pitchFamily="49" charset="-122"/>
              </a:rPr>
              <a:t>分治法</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marL="0" lvl="0" indent="0">
              <a:buNone/>
            </a:pPr>
            <a:r>
              <a:rPr lang="zh-CN" altLang="en-US" sz="1600" kern="2000" dirty="0" smtClean="0">
                <a:latin typeface="+mn-ea"/>
              </a:rPr>
              <a:t>   分</a:t>
            </a:r>
            <a:r>
              <a:rPr lang="zh-CN" altLang="en-US" sz="1600" kern="2000" dirty="0">
                <a:latin typeface="+mn-ea"/>
              </a:rPr>
              <a:t>治法是把复杂问题简单化，将一个复杂的问题拆分为几个相对简单的子问题，如果子问题依然无法解决，</a:t>
            </a:r>
            <a:r>
              <a:rPr lang="zh-CN" altLang="en-US" sz="1600" kern="2000" dirty="0" smtClean="0">
                <a:latin typeface="+mn-ea"/>
              </a:rPr>
              <a:t>再   次</a:t>
            </a:r>
            <a:r>
              <a:rPr lang="zh-CN" altLang="en-US" sz="1600" kern="2000" dirty="0">
                <a:latin typeface="+mn-ea"/>
              </a:rPr>
              <a:t>分割。直到能够解答问题为止。这听起来好像和递归法差不多，两者的差异在于分治法使用的子过程可以为</a:t>
            </a:r>
            <a:r>
              <a:rPr lang="zh-CN" altLang="en-US" sz="1600" kern="2000" dirty="0" smtClean="0">
                <a:latin typeface="+mn-ea"/>
              </a:rPr>
              <a:t>多 个</a:t>
            </a:r>
            <a:r>
              <a:rPr lang="zh-CN" altLang="en-US" sz="1600" kern="2000" dirty="0">
                <a:latin typeface="+mn-ea"/>
              </a:rPr>
              <a:t>，而递归法只能是</a:t>
            </a:r>
            <a:r>
              <a:rPr lang="en-US" altLang="zh-CN" sz="1600" kern="2000" dirty="0">
                <a:latin typeface="+mn-ea"/>
              </a:rPr>
              <a:t>1</a:t>
            </a:r>
            <a:r>
              <a:rPr lang="zh-CN" altLang="en-US" sz="1600" kern="2000" dirty="0">
                <a:latin typeface="+mn-ea"/>
              </a:rPr>
              <a:t>个。在子问题一致时，两者几乎一致。而分治法产生的子问题，一定程度上和父问题相似，比较适合配合递归方法使用。</a:t>
            </a:r>
          </a:p>
          <a:p>
            <a:pPr lvl="0"/>
            <a:r>
              <a:rPr lang="zh-CN" altLang="en-US" sz="1600" kern="2000" dirty="0">
                <a:latin typeface="+mn-ea"/>
              </a:rPr>
              <a:t>分治法的思想是先把整个问题分解成几个较小的子问题，求出这几个子问题的解后，再把它们组合成整个问题的解。如果这些子问题还是比较大，可以继续再把它们分成几个更小的子问题，以此类推，直至可以直接求出解为止。</a:t>
            </a:r>
          </a:p>
          <a:p>
            <a:pPr lvl="0"/>
            <a:r>
              <a:rPr lang="zh-CN" altLang="en-US" sz="1600" kern="2000" dirty="0">
                <a:latin typeface="+mn-ea"/>
              </a:rPr>
              <a:t>使用分治法解题的步骤如下：</a:t>
            </a:r>
          </a:p>
          <a:p>
            <a:pPr lvl="0"/>
            <a:r>
              <a:rPr lang="zh-CN" altLang="en-US" sz="1600" kern="2000" dirty="0">
                <a:latin typeface="+mn-ea"/>
              </a:rPr>
              <a:t>① 分解，将要解决的问题拆分成若干个规模较小的同类问题。</a:t>
            </a:r>
          </a:p>
          <a:p>
            <a:pPr lvl="0"/>
            <a:r>
              <a:rPr lang="zh-CN" altLang="en-US" sz="1600" kern="2000" dirty="0">
                <a:latin typeface="+mn-ea"/>
              </a:rPr>
              <a:t>② 求解，当子问题划分得足够小时，用较简单的方法解决。</a:t>
            </a:r>
          </a:p>
          <a:p>
            <a:pPr lvl="0"/>
            <a:r>
              <a:rPr lang="zh-CN" altLang="en-US" sz="1600" kern="2000" dirty="0">
                <a:latin typeface="+mn-ea"/>
              </a:rPr>
              <a:t>③ 合并，按原问题的要求，将子问题的解逐层合并构成原问题的解。</a:t>
            </a: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082749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400" dirty="0">
                <a:latin typeface="黑体" panose="02010609060101010101" pitchFamily="49" charset="-122"/>
                <a:ea typeface="黑体" panose="02010609060101010101" pitchFamily="49" charset="-122"/>
              </a:rPr>
              <a:t>5.7.5  </a:t>
            </a:r>
            <a:r>
              <a:rPr lang="zh-CN" altLang="en-US" sz="2800" kern="2400" dirty="0">
                <a:latin typeface="黑体" panose="02010609060101010101" pitchFamily="49" charset="-122"/>
                <a:ea typeface="黑体" panose="02010609060101010101" pitchFamily="49" charset="-122"/>
              </a:rPr>
              <a:t>贪心法</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85000" lnSpcReduction="10000"/>
          </a:bodyPr>
          <a:lstStyle/>
          <a:p>
            <a:pPr marL="384048" lvl="2" indent="0">
              <a:buNone/>
            </a:pPr>
            <a:r>
              <a:rPr lang="zh-CN" altLang="en-US" kern="100" dirty="0">
                <a:latin typeface="Times New Roman" panose="02020603050405020304" pitchFamily="18" charset="0"/>
              </a:rPr>
              <a:t>贪心法是一种在每一步选择中都采取在当前状态下最好或最优的选择，从而希望达到结果是最好或最优的算法。比如在旅行推销员问题中，如果旅行推销员每次都选择最近的城市，那就是一种贪心法。贪婪法是不考虑整体的情况下，只针对局部问题最优解的算法，其优势是能够节省时间。</a:t>
            </a:r>
          </a:p>
          <a:p>
            <a:pPr marL="384048" lvl="2" indent="0">
              <a:buNone/>
            </a:pPr>
            <a:r>
              <a:rPr lang="zh-CN" altLang="en-US" kern="100" dirty="0" smtClean="0">
                <a:latin typeface="Times New Roman" panose="02020603050405020304" pitchFamily="18" charset="0"/>
              </a:rPr>
              <a:t>由</a:t>
            </a:r>
            <a:r>
              <a:rPr lang="zh-CN" altLang="en-US" kern="100" dirty="0">
                <a:latin typeface="Times New Roman" panose="02020603050405020304" pitchFamily="18" charset="0"/>
              </a:rPr>
              <a:t>贪心法的思想可看出，贪心法存在以下</a:t>
            </a:r>
            <a:r>
              <a:rPr lang="en-US" altLang="zh-CN" kern="100" dirty="0">
                <a:latin typeface="Times New Roman" panose="02020603050405020304" pitchFamily="18" charset="0"/>
              </a:rPr>
              <a:t>3</a:t>
            </a:r>
            <a:r>
              <a:rPr lang="zh-CN" altLang="en-US" kern="100" dirty="0">
                <a:latin typeface="Times New Roman" panose="02020603050405020304" pitchFamily="18" charset="0"/>
              </a:rPr>
              <a:t>个问题：</a:t>
            </a:r>
          </a:p>
          <a:p>
            <a:pPr marL="384048" lvl="2" indent="0">
              <a:buNone/>
            </a:pPr>
            <a:r>
              <a:rPr lang="zh-CN" altLang="en-US" kern="100" dirty="0">
                <a:latin typeface="Times New Roman" panose="02020603050405020304" pitchFamily="18" charset="0"/>
              </a:rPr>
              <a:t>① 不能保证最后的解是最优的。</a:t>
            </a:r>
          </a:p>
          <a:p>
            <a:pPr marL="384048" lvl="2" indent="0">
              <a:buNone/>
            </a:pPr>
            <a:r>
              <a:rPr lang="zh-CN" altLang="en-US" kern="100" dirty="0">
                <a:latin typeface="Times New Roman" panose="02020603050405020304" pitchFamily="18" charset="0"/>
              </a:rPr>
              <a:t>② 不能用来求最大或最小解问题。</a:t>
            </a:r>
          </a:p>
          <a:p>
            <a:pPr marL="384048" lvl="2" indent="0">
              <a:buNone/>
            </a:pPr>
            <a:r>
              <a:rPr lang="zh-CN" altLang="en-US" kern="100" dirty="0">
                <a:latin typeface="Times New Roman" panose="02020603050405020304" pitchFamily="18" charset="0"/>
              </a:rPr>
              <a:t>③ 只能求满足某些约束条件的可行解的范围。</a:t>
            </a:r>
          </a:p>
          <a:p>
            <a:pPr marL="384048" lvl="2" indent="0">
              <a:buNone/>
            </a:pPr>
            <a:r>
              <a:rPr lang="zh-CN" altLang="en-US" kern="100" dirty="0">
                <a:latin typeface="Times New Roman" panose="02020603050405020304" pitchFamily="18" charset="0"/>
              </a:rPr>
              <a:t>使用贪心法解题的步骤如下：</a:t>
            </a:r>
          </a:p>
          <a:p>
            <a:pPr marL="384048" lvl="2" indent="0">
              <a:buNone/>
            </a:pPr>
            <a:r>
              <a:rPr lang="zh-CN" altLang="en-US" kern="100" dirty="0">
                <a:latin typeface="Times New Roman" panose="02020603050405020304" pitchFamily="18" charset="0"/>
              </a:rPr>
              <a:t>① 建立数学模型来描述问题；</a:t>
            </a:r>
          </a:p>
          <a:p>
            <a:pPr marL="384048" lvl="2" indent="0">
              <a:buNone/>
            </a:pPr>
            <a:r>
              <a:rPr lang="zh-CN" altLang="en-US" kern="100" dirty="0">
                <a:latin typeface="Times New Roman" panose="02020603050405020304" pitchFamily="18" charset="0"/>
              </a:rPr>
              <a:t>② 把求解的问题分成若干个子问题；</a:t>
            </a:r>
          </a:p>
          <a:p>
            <a:pPr marL="384048" lvl="2" indent="0">
              <a:buNone/>
            </a:pPr>
            <a:r>
              <a:rPr lang="zh-CN" altLang="en-US" kern="100" dirty="0">
                <a:latin typeface="Times New Roman" panose="02020603050405020304" pitchFamily="18" charset="0"/>
              </a:rPr>
              <a:t>③ 对每一个子问题求解，得到子问题的局部最优解；</a:t>
            </a:r>
          </a:p>
          <a:p>
            <a:pPr marL="384048" lvl="2" indent="0">
              <a:buNone/>
            </a:pPr>
            <a:r>
              <a:rPr lang="zh-CN" altLang="en-US" kern="100" dirty="0">
                <a:latin typeface="Times New Roman" panose="02020603050405020304" pitchFamily="18" charset="0"/>
              </a:rPr>
              <a:t>④ 把子问题的局部最优解合成原来问题的一个解。</a:t>
            </a:r>
          </a:p>
          <a:p>
            <a:pPr marL="384048" lvl="2" indent="0">
              <a:buNone/>
            </a:pPr>
            <a:endParaRPr lang="zh-CN" altLang="en-US" b="1" kern="100" dirty="0">
              <a:latin typeface="Times New Roman" panose="02020603050405020304" pitchFamily="18" charset="0"/>
            </a:endParaRPr>
          </a:p>
          <a:p>
            <a:pPr marL="384048" lvl="2" indent="0">
              <a:buNone/>
            </a:pPr>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ndParaRP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587998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latin typeface="黑体" panose="02010609060101010101" pitchFamily="49" charset="-122"/>
                <a:ea typeface="黑体" panose="02010609060101010101" pitchFamily="49" charset="-122"/>
              </a:rPr>
              <a:t>5.7.6  </a:t>
            </a:r>
            <a:r>
              <a:rPr lang="zh-CN" altLang="zh-CN" sz="2800" b="1" dirty="0">
                <a:latin typeface="黑体" panose="02010609060101010101" pitchFamily="49" charset="-122"/>
                <a:ea typeface="黑体" panose="02010609060101010101" pitchFamily="49" charset="-122"/>
              </a:rPr>
              <a:t>回溯</a:t>
            </a:r>
            <a:r>
              <a:rPr lang="zh-CN" altLang="zh-CN" sz="2800" b="1" dirty="0" smtClean="0">
                <a:latin typeface="黑体" panose="02010609060101010101" pitchFamily="49" charset="-122"/>
                <a:ea typeface="黑体" panose="02010609060101010101" pitchFamily="49" charset="-122"/>
              </a:rPr>
              <a:t>法</a:t>
            </a:r>
            <a:endParaRPr lang="zh-CN" altLang="en-US" sz="28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r>
              <a:rPr lang="zh-CN" altLang="en-US" sz="1600" dirty="0" smtClean="0"/>
              <a:t>        回溯</a:t>
            </a:r>
            <a:r>
              <a:rPr lang="zh-CN" altLang="en-US" sz="1600" dirty="0"/>
              <a:t>法实际上一个类似枚举的搜索尝试过程，主要是在搜索尝试过程中寻找问题的解，当发现已不满足</a:t>
            </a:r>
            <a:r>
              <a:rPr lang="zh-CN" altLang="en-US" sz="1600" dirty="0" smtClean="0"/>
              <a:t>求解</a:t>
            </a:r>
            <a:endParaRPr lang="en-US" altLang="zh-CN" sz="1600" dirty="0" smtClean="0"/>
          </a:p>
          <a:p>
            <a:r>
              <a:rPr lang="zh-CN" altLang="en-US" sz="1600" dirty="0" smtClean="0"/>
              <a:t>条件时</a:t>
            </a:r>
            <a:r>
              <a:rPr lang="zh-CN" altLang="en-US" sz="1600" dirty="0"/>
              <a:t>，就“回溯”返回，尝试别的路径。许多复杂的，规模较大的问题都可以使用回溯法。</a:t>
            </a:r>
          </a:p>
          <a:p>
            <a:pPr marL="0" indent="0">
              <a:buNone/>
            </a:pPr>
            <a:r>
              <a:rPr lang="zh-CN" altLang="en-US" sz="1600" dirty="0" smtClean="0"/>
              <a:t>        回溯</a:t>
            </a:r>
            <a:r>
              <a:rPr lang="zh-CN" altLang="en-US" sz="1600" dirty="0"/>
              <a:t>法的思想是枚举所有的解，找到满足期望的解。为了有规律的枚举所有的解，避免遗漏和重复，我们</a:t>
            </a:r>
            <a:r>
              <a:rPr lang="zh-CN" altLang="en-US" sz="1600" dirty="0" smtClean="0"/>
              <a:t>把</a:t>
            </a:r>
            <a:endParaRPr lang="en-US" altLang="zh-CN" sz="1600" dirty="0" smtClean="0"/>
          </a:p>
          <a:p>
            <a:pPr marL="0" indent="0">
              <a:buNone/>
            </a:pPr>
            <a:r>
              <a:rPr lang="zh-CN" altLang="en-US" sz="1600" dirty="0" smtClean="0"/>
              <a:t>问题求解</a:t>
            </a:r>
            <a:r>
              <a:rPr lang="zh-CN" altLang="en-US" sz="1600" dirty="0"/>
              <a:t>的过程分为多个阶段。每个阶段我们都会面对一个岔路口，先随意选一条路走，当发现这条路走不通</a:t>
            </a:r>
            <a:r>
              <a:rPr lang="zh-CN" altLang="en-US" sz="1600" dirty="0" smtClean="0"/>
              <a:t>的</a:t>
            </a:r>
            <a:endParaRPr lang="en-US" altLang="zh-CN" sz="1600" dirty="0" smtClean="0"/>
          </a:p>
          <a:p>
            <a:pPr marL="0" indent="0">
              <a:buNone/>
            </a:pPr>
            <a:r>
              <a:rPr lang="zh-CN" altLang="en-US" sz="1600" dirty="0" smtClean="0"/>
              <a:t>时候（</a:t>
            </a:r>
            <a:r>
              <a:rPr lang="zh-CN" altLang="en-US" sz="1600" dirty="0"/>
              <a:t>不符合期望的解），就回退到上一个岔路口，另选一种走法继续走。</a:t>
            </a:r>
          </a:p>
          <a:p>
            <a:r>
              <a:rPr lang="zh-CN" altLang="en-US" sz="1600" dirty="0"/>
              <a:t>使用回溯法解题的一般步骤如下：</a:t>
            </a:r>
          </a:p>
          <a:p>
            <a:r>
              <a:rPr lang="zh-CN" altLang="en-US" sz="1600" dirty="0"/>
              <a:t>① 针对所给问题，确定问题的解空间，问题的解空间应该至少包含问题的一个解。</a:t>
            </a:r>
          </a:p>
          <a:p>
            <a:r>
              <a:rPr lang="zh-CN" altLang="en-US" sz="1600" dirty="0"/>
              <a:t>② 确定结点扩展搜索规则。</a:t>
            </a:r>
          </a:p>
          <a:p>
            <a:r>
              <a:rPr lang="zh-CN" altLang="en-US" sz="1600" dirty="0"/>
              <a:t>③ 以深度优先方式搜索解空间，并在搜索过程中用剪枝函数避免无效搜索。</a:t>
            </a:r>
          </a:p>
          <a:p>
            <a:endParaRPr lang="zh-CN" altLang="en-US" dirty="0"/>
          </a:p>
        </p:txBody>
      </p:sp>
    </p:spTree>
    <p:extLst>
      <p:ext uri="{BB962C8B-B14F-4D97-AF65-F5344CB8AC3E}">
        <p14:creationId xmlns:p14="http://schemas.microsoft.com/office/powerpoint/2010/main" val="3180352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lstStyle/>
          <a:p>
            <a:pPr marL="201168" lvl="1" indent="0">
              <a:buNone/>
            </a:pPr>
            <a:r>
              <a:rPr lang="zh-CN" altLang="en-US" sz="1600" kern="100" dirty="0">
                <a:latin typeface="Times New Roman" panose="02020603050405020304" pitchFamily="18" charset="0"/>
              </a:rPr>
              <a:t>编程解决问题的具体</a:t>
            </a:r>
            <a:r>
              <a:rPr lang="zh-CN" altLang="en-US" sz="1600" kern="100" dirty="0" smtClean="0">
                <a:latin typeface="Times New Roman" panose="02020603050405020304" pitchFamily="18" charset="0"/>
              </a:rPr>
              <a:t>步骤：</a:t>
            </a:r>
            <a:endParaRPr lang="en-US" altLang="zh-CN" sz="1600" kern="100" dirty="0" smtClean="0">
              <a:latin typeface="Times New Roman" panose="02020603050405020304" pitchFamily="18" charset="0"/>
            </a:endParaRPr>
          </a:p>
          <a:p>
            <a:pPr marL="201168" lvl="1" indent="0">
              <a:buNone/>
            </a:pPr>
            <a:r>
              <a:rPr lang="zh-CN" altLang="en-US" sz="1600" kern="100" dirty="0">
                <a:latin typeface="Times New Roman" panose="02020603050405020304" pitchFamily="18" charset="0"/>
              </a:rPr>
              <a:t>（</a:t>
            </a:r>
            <a:r>
              <a:rPr lang="en-US" altLang="zh-CN" sz="1600" kern="100" dirty="0">
                <a:latin typeface="Times New Roman" panose="02020603050405020304" pitchFamily="18" charset="0"/>
              </a:rPr>
              <a:t>1</a:t>
            </a:r>
            <a:r>
              <a:rPr lang="zh-CN" altLang="en-US" sz="1600" kern="100" dirty="0">
                <a:latin typeface="Times New Roman" panose="02020603050405020304" pitchFamily="18" charset="0"/>
              </a:rPr>
              <a:t>）分析问题：即对要解决的问题进行认真分析和研判，确定数据、处理和结果三要素。</a:t>
            </a:r>
          </a:p>
          <a:p>
            <a:pPr marL="201168" lvl="1" indent="0">
              <a:buNone/>
            </a:pPr>
            <a:r>
              <a:rPr lang="zh-CN" altLang="en-US" sz="1600" kern="100" dirty="0">
                <a:latin typeface="Times New Roman" panose="02020603050405020304" pitchFamily="18" charset="0"/>
              </a:rPr>
              <a:t>（</a:t>
            </a:r>
            <a:r>
              <a:rPr lang="en-US" altLang="zh-CN" sz="1600" kern="100" dirty="0">
                <a:latin typeface="Times New Roman" panose="02020603050405020304" pitchFamily="18" charset="0"/>
              </a:rPr>
              <a:t>2</a:t>
            </a:r>
            <a:r>
              <a:rPr lang="zh-CN" altLang="en-US" sz="1600" kern="100" dirty="0">
                <a:latin typeface="Times New Roman" panose="02020603050405020304" pitchFamily="18" charset="0"/>
              </a:rPr>
              <a:t>）设计算法：即设计出求解问题的方法和具体步骤。</a:t>
            </a:r>
          </a:p>
          <a:p>
            <a:pPr marL="201168" lvl="1" indent="0">
              <a:buNone/>
            </a:pPr>
            <a:r>
              <a:rPr lang="zh-CN" altLang="en-US" sz="1600" kern="100" dirty="0">
                <a:latin typeface="Times New Roman" panose="02020603050405020304" pitchFamily="18" charset="0"/>
              </a:rPr>
              <a:t>（</a:t>
            </a:r>
            <a:r>
              <a:rPr lang="en-US" altLang="zh-CN" sz="1600" kern="100" dirty="0">
                <a:latin typeface="Times New Roman" panose="02020603050405020304" pitchFamily="18" charset="0"/>
              </a:rPr>
              <a:t>3</a:t>
            </a:r>
            <a:r>
              <a:rPr lang="zh-CN" altLang="en-US" sz="1600" kern="100" dirty="0">
                <a:latin typeface="Times New Roman" panose="02020603050405020304" pitchFamily="18" charset="0"/>
              </a:rPr>
              <a:t>）编写程序：将算法翻译成计算机程序设计语言，将解决问题的思路变为计算机可执行的形式。</a:t>
            </a:r>
          </a:p>
          <a:p>
            <a:pPr marL="201168" lvl="1" indent="0">
              <a:buNone/>
            </a:pPr>
            <a:r>
              <a:rPr lang="zh-CN" altLang="en-US" sz="1600" kern="100" dirty="0">
                <a:latin typeface="Times New Roman" panose="02020603050405020304" pitchFamily="18" charset="0"/>
              </a:rPr>
              <a:t>（</a:t>
            </a:r>
            <a:r>
              <a:rPr lang="en-US" altLang="zh-CN" sz="1600" kern="100" dirty="0">
                <a:latin typeface="Times New Roman" panose="02020603050405020304" pitchFamily="18" charset="0"/>
              </a:rPr>
              <a:t>4</a:t>
            </a:r>
            <a:r>
              <a:rPr lang="zh-CN" altLang="en-US" sz="1600" kern="100" dirty="0">
                <a:latin typeface="Times New Roman" panose="02020603050405020304" pitchFamily="18" charset="0"/>
              </a:rPr>
              <a:t>）运行程序：对程序进行调试、测试，确保程序能够按照正确的语法规则和逻辑运行，输出正确结果。</a:t>
            </a:r>
          </a:p>
          <a:p>
            <a:pPr marL="201168" lvl="1" indent="0">
              <a:buNone/>
            </a:pPr>
            <a:endParaRPr lang="zh-CN" altLang="en-US" sz="1600" b="1" kern="100" dirty="0">
              <a:latin typeface="Times New Roman" panose="02020603050405020304" pitchFamily="18" charset="0"/>
            </a:endParaRPr>
          </a:p>
        </p:txBody>
      </p:sp>
      <p:sp>
        <p:nvSpPr>
          <p:cNvPr id="2" name="矩形 1"/>
          <p:cNvSpPr/>
          <p:nvPr/>
        </p:nvSpPr>
        <p:spPr>
          <a:xfrm>
            <a:off x="1221972" y="1246909"/>
            <a:ext cx="6639896" cy="523220"/>
          </a:xfrm>
          <a:prstGeom prst="rect">
            <a:avLst/>
          </a:prstGeom>
        </p:spPr>
        <p:txBody>
          <a:bodyPr wrap="square">
            <a:spAutoFit/>
          </a:bodyPr>
          <a:lstStyle/>
          <a:p>
            <a:pPr lvl="0"/>
            <a:r>
              <a:rPr lang="en-US" altLang="zh-CN" sz="2800" kern="100" dirty="0">
                <a:latin typeface="黑体" panose="02010609060101010101" pitchFamily="49" charset="-122"/>
                <a:ea typeface="黑体" panose="02010609060101010101" pitchFamily="49" charset="-122"/>
                <a:cs typeface="Times New Roman" panose="02020603050405020304" pitchFamily="18" charset="0"/>
              </a:rPr>
              <a:t>5.1.1  </a:t>
            </a:r>
            <a:r>
              <a:rPr lang="zh-CN" altLang="en-US" sz="2800" kern="100" dirty="0">
                <a:latin typeface="黑体" panose="02010609060101010101" pitchFamily="49" charset="-122"/>
                <a:ea typeface="黑体" panose="02010609060101010101" pitchFamily="49" charset="-122"/>
                <a:cs typeface="Times New Roman" panose="02020603050405020304" pitchFamily="18" charset="0"/>
              </a:rPr>
              <a:t>程序设计基本概念与方法</a:t>
            </a:r>
            <a:endParaRPr lang="zh-CN" altLang="en-US" sz="28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06465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0" i="0" u="none" strike="noStrike" kern="2400" baseline="0" dirty="0" smtClean="0">
                <a:latin typeface="黑体" panose="02010609060101010101" pitchFamily="49" charset="-122"/>
                <a:ea typeface="黑体" panose="02010609060101010101" pitchFamily="49" charset="-122"/>
              </a:rPr>
              <a:t>5.1.2 </a:t>
            </a:r>
            <a:r>
              <a:rPr lang="zh-CN" altLang="en-US" sz="2800" b="0" i="0" u="none" strike="noStrike" kern="2400" baseline="0" dirty="0" smtClean="0">
                <a:latin typeface="黑体" panose="02010609060101010101" pitchFamily="49" charset="-122"/>
                <a:ea typeface="黑体" panose="02010609060101010101" pitchFamily="49" charset="-122"/>
              </a:rPr>
              <a:t> </a:t>
            </a:r>
            <a:r>
              <a:rPr lang="en-US" altLang="zh-CN" sz="2800" b="1" dirty="0">
                <a:latin typeface="黑体" panose="02010609060101010101" pitchFamily="49" charset="-122"/>
                <a:ea typeface="黑体" panose="02010609060101010101" pitchFamily="49" charset="-122"/>
              </a:rPr>
              <a:t>Python</a:t>
            </a:r>
            <a:r>
              <a:rPr lang="zh-CN" altLang="zh-CN" sz="2800" b="1" dirty="0">
                <a:latin typeface="黑体" panose="02010609060101010101" pitchFamily="49" charset="-122"/>
                <a:ea typeface="黑体" panose="02010609060101010101" pitchFamily="49" charset="-122"/>
              </a:rPr>
              <a:t>语言简介</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r>
              <a:rPr lang="en-US" altLang="zh-CN" sz="1600" dirty="0" smtClean="0"/>
              <a:t>Python</a:t>
            </a:r>
            <a:r>
              <a:rPr lang="zh-CN" altLang="en-US" sz="1600" dirty="0" smtClean="0"/>
              <a:t>语言是一种面向对象的解释型开源语言，其</a:t>
            </a:r>
            <a:r>
              <a:rPr lang="zh-CN" altLang="zh-CN" sz="1600" dirty="0" smtClean="0"/>
              <a:t>特点</a:t>
            </a:r>
            <a:r>
              <a:rPr lang="zh-CN" altLang="en-US" sz="1600" dirty="0" smtClean="0"/>
              <a:t>如下</a:t>
            </a:r>
            <a:r>
              <a:rPr lang="zh-CN" altLang="zh-CN" sz="1600" dirty="0" smtClean="0"/>
              <a:t>：</a:t>
            </a:r>
            <a:endParaRPr lang="zh-CN" altLang="zh-CN" sz="1600" dirty="0"/>
          </a:p>
          <a:p>
            <a:r>
              <a:rPr lang="zh-CN" altLang="en-US" sz="1600" dirty="0" smtClean="0"/>
              <a:t>（</a:t>
            </a:r>
            <a:r>
              <a:rPr lang="en-US" altLang="zh-CN" sz="1600" dirty="0" smtClean="0"/>
              <a:t>1</a:t>
            </a:r>
            <a:r>
              <a:rPr lang="zh-CN" altLang="en-US" sz="1600" dirty="0" smtClean="0"/>
              <a:t>）</a:t>
            </a:r>
            <a:r>
              <a:rPr lang="zh-CN" altLang="zh-CN" sz="1600" dirty="0" smtClean="0"/>
              <a:t>面向对象</a:t>
            </a:r>
            <a:r>
              <a:rPr lang="zh-CN" altLang="zh-CN" sz="1600" dirty="0"/>
              <a:t>。</a:t>
            </a:r>
          </a:p>
          <a:p>
            <a:r>
              <a:rPr lang="zh-CN" altLang="en-US" sz="1600" dirty="0" smtClean="0"/>
              <a:t>（</a:t>
            </a:r>
            <a:r>
              <a:rPr lang="en-US" altLang="zh-CN" sz="1600" dirty="0" smtClean="0"/>
              <a:t>2</a:t>
            </a:r>
            <a:r>
              <a:rPr lang="zh-CN" altLang="en-US" sz="1600" dirty="0" smtClean="0"/>
              <a:t>）</a:t>
            </a:r>
            <a:r>
              <a:rPr lang="zh-CN" altLang="zh-CN" sz="1600" dirty="0" smtClean="0"/>
              <a:t>可</a:t>
            </a:r>
            <a:r>
              <a:rPr lang="zh-CN" altLang="zh-CN" sz="1600" dirty="0"/>
              <a:t>扩展性。</a:t>
            </a:r>
          </a:p>
          <a:p>
            <a:r>
              <a:rPr lang="zh-CN" altLang="en-US" sz="1600" dirty="0" smtClean="0"/>
              <a:t>（</a:t>
            </a:r>
            <a:r>
              <a:rPr lang="en-US" altLang="zh-CN" sz="1600" dirty="0" smtClean="0"/>
              <a:t>3</a:t>
            </a:r>
            <a:r>
              <a:rPr lang="zh-CN" altLang="en-US" sz="1600" dirty="0" smtClean="0"/>
              <a:t>）</a:t>
            </a:r>
            <a:r>
              <a:rPr lang="zh-CN" altLang="zh-CN" sz="1600" dirty="0" smtClean="0"/>
              <a:t>可移植性</a:t>
            </a:r>
            <a:r>
              <a:rPr lang="zh-CN" altLang="zh-CN" sz="1600" dirty="0"/>
              <a:t>。</a:t>
            </a:r>
          </a:p>
          <a:p>
            <a:r>
              <a:rPr lang="zh-CN" altLang="en-US" sz="1600" dirty="0" smtClean="0"/>
              <a:t>（</a:t>
            </a:r>
            <a:r>
              <a:rPr lang="en-US" altLang="zh-CN" sz="1600" dirty="0" smtClean="0"/>
              <a:t>4</a:t>
            </a:r>
            <a:r>
              <a:rPr lang="zh-CN" altLang="en-US" sz="1600" dirty="0" smtClean="0"/>
              <a:t>）</a:t>
            </a:r>
            <a:r>
              <a:rPr lang="zh-CN" altLang="zh-CN" sz="1600" dirty="0" smtClean="0"/>
              <a:t>免费</a:t>
            </a:r>
            <a:r>
              <a:rPr lang="zh-CN" altLang="zh-CN" sz="1600" dirty="0"/>
              <a:t>和开源。</a:t>
            </a:r>
          </a:p>
          <a:p>
            <a:r>
              <a:rPr lang="zh-CN" altLang="en-US" sz="1600" dirty="0" smtClean="0"/>
              <a:t>（</a:t>
            </a:r>
            <a:r>
              <a:rPr lang="en-US" altLang="zh-CN" sz="1600" dirty="0" smtClean="0"/>
              <a:t>5</a:t>
            </a:r>
            <a:r>
              <a:rPr lang="zh-CN" altLang="en-US" sz="1600" dirty="0" smtClean="0"/>
              <a:t>）</a:t>
            </a:r>
            <a:r>
              <a:rPr lang="zh-CN" altLang="zh-CN" sz="1600" dirty="0" smtClean="0"/>
              <a:t>丰富</a:t>
            </a:r>
            <a:r>
              <a:rPr lang="zh-CN" altLang="zh-CN" sz="1600" dirty="0"/>
              <a:t>的库。</a:t>
            </a:r>
          </a:p>
          <a:p>
            <a:r>
              <a:rPr lang="zh-CN" altLang="en-US" sz="1600" dirty="0" smtClean="0"/>
              <a:t>（</a:t>
            </a:r>
            <a:r>
              <a:rPr lang="en-US" altLang="zh-CN" sz="1600" dirty="0" smtClean="0"/>
              <a:t>6</a:t>
            </a:r>
            <a:r>
              <a:rPr lang="zh-CN" altLang="en-US" sz="1600" dirty="0" smtClean="0"/>
              <a:t>）</a:t>
            </a:r>
            <a:r>
              <a:rPr lang="zh-CN" altLang="zh-CN" sz="1600" dirty="0" smtClean="0"/>
              <a:t>可</a:t>
            </a:r>
            <a:r>
              <a:rPr lang="zh-CN" altLang="zh-CN" sz="1600" dirty="0"/>
              <a:t>嵌入性。</a:t>
            </a:r>
          </a:p>
          <a:p>
            <a:pPr marL="201168" marR="0" lvl="1" indent="0" rtl="0">
              <a:buNone/>
            </a:pP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83640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en-US" altLang="zh-CN" sz="2800" b="0" i="0" u="none" strike="noStrike" kern="2400" baseline="0" dirty="0" smtClean="0">
                <a:latin typeface="黑体" panose="02010609060101010101" pitchFamily="49" charset="-122"/>
                <a:ea typeface="黑体" panose="02010609060101010101" pitchFamily="49" charset="-122"/>
              </a:rPr>
              <a:t>5.1.3 </a:t>
            </a:r>
            <a:r>
              <a:rPr lang="zh-CN" altLang="en-US" sz="2800" b="0" i="0" u="none" strike="noStrike" kern="2400" baseline="0" dirty="0" smtClean="0">
                <a:latin typeface="黑体" panose="02010609060101010101" pitchFamily="49" charset="-122"/>
                <a:ea typeface="黑体" panose="02010609060101010101" pitchFamily="49" charset="-122"/>
              </a:rPr>
              <a:t> </a:t>
            </a:r>
            <a:r>
              <a:rPr lang="en-US" altLang="zh-CN" sz="2800" b="0" i="0" u="none" strike="noStrike" kern="2400" baseline="0" dirty="0" smtClean="0">
                <a:latin typeface="黑体" panose="02010609060101010101" pitchFamily="49" charset="-122"/>
                <a:ea typeface="黑体" panose="02010609060101010101" pitchFamily="49" charset="-122"/>
              </a:rPr>
              <a:t>Python</a:t>
            </a:r>
            <a:r>
              <a:rPr lang="zh-CN" altLang="en-US" sz="2800" b="0" i="0" u="none" strike="noStrike" kern="2400" baseline="0" dirty="0" smtClean="0">
                <a:latin typeface="黑体" panose="02010609060101010101" pitchFamily="49" charset="-122"/>
                <a:ea typeface="黑体" panose="02010609060101010101" pitchFamily="49" charset="-122"/>
              </a:rPr>
              <a:t>的开发环境</a:t>
            </a:r>
          </a:p>
        </p:txBody>
      </p:sp>
      <p:sp>
        <p:nvSpPr>
          <p:cNvPr id="3" name="文本占位符 2"/>
          <p:cNvSpPr>
            <a:spLocks noGrp="1"/>
          </p:cNvSpPr>
          <p:nvPr>
            <p:ph type="body" idx="1"/>
          </p:nvPr>
        </p:nvSpPr>
        <p:spPr/>
        <p:txBody>
          <a:bodyPr/>
          <a:lstStyle/>
          <a:p>
            <a:r>
              <a:rPr lang="en-US" altLang="zh-CN" sz="1600" dirty="0">
                <a:latin typeface="Times New Roman" panose="02020603050405020304" pitchFamily="18" charset="0"/>
                <a:cs typeface="Times New Roman" panose="02020603050405020304" pitchFamily="18" charset="0"/>
              </a:rPr>
              <a:t>Python</a:t>
            </a:r>
            <a:r>
              <a:rPr lang="zh-CN" altLang="zh-CN" sz="1600" dirty="0">
                <a:latin typeface="Times New Roman" panose="02020603050405020304" pitchFamily="18" charset="0"/>
                <a:cs typeface="Times New Roman" panose="02020603050405020304" pitchFamily="18" charset="0"/>
              </a:rPr>
              <a:t>开发环境的</a:t>
            </a:r>
            <a:r>
              <a:rPr lang="zh-CN" altLang="zh-CN" sz="1600" dirty="0" smtClean="0">
                <a:latin typeface="Times New Roman" panose="02020603050405020304" pitchFamily="18" charset="0"/>
                <a:cs typeface="Times New Roman" panose="02020603050405020304" pitchFamily="18" charset="0"/>
              </a:rPr>
              <a:t>搭建</a:t>
            </a:r>
            <a:r>
              <a:rPr lang="zh-CN" altLang="en-US" sz="1600" dirty="0" smtClean="0">
                <a:latin typeface="Times New Roman" panose="02020603050405020304" pitchFamily="18" charset="0"/>
                <a:cs typeface="Times New Roman" panose="02020603050405020304" pitchFamily="18" charset="0"/>
              </a:rPr>
              <a:t>步骤如下</a:t>
            </a:r>
            <a:r>
              <a:rPr lang="en-US" altLang="zh-CN" sz="1600" dirty="0" smtClean="0">
                <a:latin typeface="Times New Roman" panose="02020603050405020304" pitchFamily="18" charset="0"/>
                <a:cs typeface="Times New Roman" panose="02020603050405020304" pitchFamily="18" charset="0"/>
              </a:rPr>
              <a:t>:</a:t>
            </a:r>
            <a:endParaRPr lang="zh-CN" altLang="zh-CN" sz="1600" dirty="0">
              <a:latin typeface="Times New Roman" panose="02020603050405020304" pitchFamily="18" charset="0"/>
              <a:cs typeface="Times New Roman" panose="02020603050405020304" pitchFamily="18" charset="0"/>
            </a:endParaRP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1</a:t>
            </a:r>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Python</a:t>
            </a:r>
            <a:r>
              <a:rPr lang="zh-CN" altLang="zh-CN" sz="1600" dirty="0">
                <a:latin typeface="Times New Roman" panose="02020603050405020304" pitchFamily="18" charset="0"/>
                <a:cs typeface="Times New Roman" panose="02020603050405020304" pitchFamily="18" charset="0"/>
              </a:rPr>
              <a:t>的下载。</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2</a:t>
            </a:r>
            <a:r>
              <a:rPr lang="zh-CN" altLang="zh-CN" sz="1600" dirty="0">
                <a:latin typeface="Times New Roman" panose="02020603050405020304" pitchFamily="18" charset="0"/>
                <a:cs typeface="Times New Roman" panose="02020603050405020304" pitchFamily="18" charset="0"/>
              </a:rPr>
              <a:t>）设定安装选项。</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3</a:t>
            </a:r>
            <a:r>
              <a:rPr lang="zh-CN" altLang="zh-CN" sz="1600" dirty="0">
                <a:latin typeface="Times New Roman" panose="02020603050405020304" pitchFamily="18" charset="0"/>
                <a:cs typeface="Times New Roman" panose="02020603050405020304" pitchFamily="18" charset="0"/>
              </a:rPr>
              <a:t>）安装</a:t>
            </a:r>
            <a:r>
              <a:rPr lang="en-US" altLang="zh-CN" sz="1600" dirty="0">
                <a:latin typeface="Times New Roman" panose="02020603050405020304" pitchFamily="18" charset="0"/>
                <a:cs typeface="Times New Roman" panose="02020603050405020304" pitchFamily="18" charset="0"/>
              </a:rPr>
              <a:t>Python 3.8.3</a:t>
            </a:r>
            <a:r>
              <a:rPr lang="zh-CN" altLang="zh-CN" sz="1600" dirty="0">
                <a:latin typeface="Times New Roman" panose="02020603050405020304" pitchFamily="18" charset="0"/>
                <a:cs typeface="Times New Roman" panose="02020603050405020304" pitchFamily="18" charset="0"/>
              </a:rPr>
              <a:t>。</a:t>
            </a:r>
          </a:p>
          <a:p>
            <a:r>
              <a:rPr lang="zh-CN" altLang="zh-CN" sz="1600" dirty="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4</a:t>
            </a:r>
            <a:r>
              <a:rPr lang="zh-CN" altLang="zh-CN" sz="1600" dirty="0">
                <a:latin typeface="Times New Roman" panose="02020603050405020304" pitchFamily="18" charset="0"/>
                <a:cs typeface="Times New Roman" panose="02020603050405020304" pitchFamily="18" charset="0"/>
              </a:rPr>
              <a:t>）安装成功。</a:t>
            </a:r>
          </a:p>
          <a:p>
            <a:pPr marL="0" indent="0">
              <a:buNone/>
            </a:pPr>
            <a:endParaRPr lang="zh-CN" altLang="en-US" kern="2000" dirty="0">
              <a:latin typeface="Times New Roman" panose="02020603050405020304" pitchFamily="18" charset="0"/>
            </a:endParaRPr>
          </a:p>
          <a:p>
            <a:endParaRPr lang="zh-CN" altLang="en-US" kern="2000" dirty="0">
              <a:latin typeface="Times New Roman" panose="02020603050405020304" pitchFamily="18" charset="0"/>
            </a:endParaRPr>
          </a:p>
          <a:p>
            <a:endParaRPr lang="zh-CN" altLang="en-US" kern="2000" dirty="0">
              <a:latin typeface="Times New Roman" panose="02020603050405020304" pitchFamily="18" charset="0"/>
            </a:endParaRP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483439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i="0" u="none" strike="noStrike" kern="2400" baseline="0" dirty="0" smtClean="0">
                <a:latin typeface="黑体" panose="02010609060101010101" pitchFamily="49" charset="-122"/>
                <a:ea typeface="黑体" panose="02010609060101010101" pitchFamily="49" charset="-122"/>
              </a:rPr>
              <a:t>5.2  </a:t>
            </a:r>
            <a:r>
              <a:rPr lang="zh-CN" altLang="zh-CN" sz="4000" dirty="0" smtClean="0">
                <a:latin typeface="黑体" panose="02010609060101010101" pitchFamily="49" charset="-122"/>
                <a:ea typeface="黑体" panose="02010609060101010101" pitchFamily="49" charset="-122"/>
              </a:rPr>
              <a:t>数据类型</a:t>
            </a:r>
            <a:r>
              <a:rPr lang="zh-CN" altLang="zh-CN" sz="4000" dirty="0">
                <a:latin typeface="黑体" panose="02010609060101010101" pitchFamily="49" charset="-122"/>
                <a:ea typeface="黑体" panose="02010609060101010101" pitchFamily="49" charset="-122"/>
              </a:rPr>
              <a:t>、运算符与函数</a:t>
            </a:r>
            <a:endParaRPr lang="zh-CN" altLang="en-US" sz="400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pPr lvl="0"/>
            <a:r>
              <a:rPr lang="en-US" altLang="zh-CN" sz="2800" kern="100" dirty="0">
                <a:latin typeface="黑体" panose="02010609060101010101" pitchFamily="49" charset="-122"/>
                <a:ea typeface="黑体" panose="02010609060101010101" pitchFamily="49" charset="-122"/>
                <a:cs typeface="Times New Roman" panose="02020603050405020304" pitchFamily="18" charset="0"/>
              </a:rPr>
              <a:t>5.2.1  </a:t>
            </a:r>
            <a:r>
              <a:rPr lang="zh-CN" altLang="en-US" sz="2800" kern="100" dirty="0">
                <a:latin typeface="黑体" panose="02010609060101010101" pitchFamily="49" charset="-122"/>
                <a:ea typeface="黑体" panose="02010609060101010101" pitchFamily="49" charset="-122"/>
                <a:cs typeface="Times New Roman" panose="02020603050405020304" pitchFamily="18" charset="0"/>
              </a:rPr>
              <a:t>常用内置数据类型	</a:t>
            </a:r>
          </a:p>
          <a:p>
            <a:pPr lvl="0"/>
            <a:r>
              <a:rPr lang="en-US" altLang="zh-CN" sz="1600" b="1" kern="100" dirty="0">
                <a:latin typeface="Times New Roman" panose="02020603050405020304" pitchFamily="18" charset="0"/>
                <a:cs typeface="Times New Roman" panose="02020603050405020304" pitchFamily="18" charset="0"/>
              </a:rPr>
              <a:t>1</a:t>
            </a:r>
            <a:r>
              <a:rPr lang="zh-CN" altLang="en-US" sz="1600" b="1" kern="100" dirty="0">
                <a:latin typeface="Times New Roman" panose="02020603050405020304" pitchFamily="18" charset="0"/>
                <a:cs typeface="Times New Roman" panose="02020603050405020304" pitchFamily="18" charset="0"/>
              </a:rPr>
              <a:t>．数值数据类型</a:t>
            </a:r>
          </a:p>
          <a:p>
            <a:pPr lvl="0"/>
            <a:r>
              <a:rPr lang="en-US" altLang="zh-CN" sz="1600" kern="100" dirty="0">
                <a:latin typeface="Times New Roman" panose="02020603050405020304" pitchFamily="18" charset="0"/>
                <a:cs typeface="Times New Roman" panose="02020603050405020304" pitchFamily="18" charset="0"/>
              </a:rPr>
              <a:t>Python</a:t>
            </a:r>
            <a:r>
              <a:rPr lang="zh-CN" altLang="en-US" sz="1600" kern="100" dirty="0">
                <a:latin typeface="Times New Roman" panose="02020603050405020304" pitchFamily="18" charset="0"/>
                <a:cs typeface="Times New Roman" panose="02020603050405020304" pitchFamily="18" charset="0"/>
              </a:rPr>
              <a:t>包括四种内置的数值数据类型。</a:t>
            </a:r>
          </a:p>
          <a:p>
            <a:pPr lvl="0"/>
            <a:r>
              <a:rPr lang="en-US" altLang="zh-CN" sz="1600" b="1" kern="100" dirty="0">
                <a:latin typeface="Times New Roman" panose="02020603050405020304" pitchFamily="18" charset="0"/>
                <a:cs typeface="Times New Roman" panose="02020603050405020304" pitchFamily="18" charset="0"/>
              </a:rPr>
              <a:t>2</a:t>
            </a:r>
            <a:r>
              <a:rPr lang="zh-CN" altLang="en-US" sz="1600" b="1" kern="100" dirty="0">
                <a:latin typeface="Times New Roman" panose="02020603050405020304" pitchFamily="18" charset="0"/>
                <a:cs typeface="Times New Roman" panose="02020603050405020304" pitchFamily="18" charset="0"/>
              </a:rPr>
              <a:t>．序列数据类型</a:t>
            </a:r>
          </a:p>
          <a:p>
            <a:pPr lvl="0"/>
            <a:r>
              <a:rPr lang="zh-CN" altLang="en-US" sz="1600" kern="100" dirty="0">
                <a:latin typeface="Times New Roman" panose="02020603050405020304" pitchFamily="18" charset="0"/>
                <a:cs typeface="Times New Roman" panose="02020603050405020304" pitchFamily="18" charset="0"/>
              </a:rPr>
              <a:t>不可变序列数据类型有三种。</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1</a:t>
            </a:r>
            <a:r>
              <a:rPr lang="zh-CN" altLang="en-US" sz="1600" kern="100" dirty="0">
                <a:latin typeface="Times New Roman" panose="02020603050405020304" pitchFamily="18" charset="0"/>
                <a:cs typeface="Times New Roman" panose="02020603050405020304" pitchFamily="18" charset="0"/>
              </a:rPr>
              <a:t>）字符串（</a:t>
            </a:r>
            <a:r>
              <a:rPr lang="en-US" altLang="zh-CN" sz="1600" kern="100" dirty="0" err="1">
                <a:latin typeface="Times New Roman" panose="02020603050405020304" pitchFamily="18" charset="0"/>
                <a:cs typeface="Times New Roman" panose="02020603050405020304" pitchFamily="18" charset="0"/>
              </a:rPr>
              <a:t>str</a:t>
            </a:r>
            <a:r>
              <a:rPr lang="zh-CN" altLang="en-US" sz="1600" kern="100" dirty="0">
                <a:latin typeface="Times New Roman" panose="02020603050405020304" pitchFamily="18" charset="0"/>
                <a:cs typeface="Times New Roman" panose="02020603050405020304" pitchFamily="18" charset="0"/>
              </a:rPr>
              <a:t>）：表示</a:t>
            </a:r>
            <a:r>
              <a:rPr lang="en-US" altLang="zh-CN" sz="1600" kern="100" dirty="0">
                <a:latin typeface="Times New Roman" panose="02020603050405020304" pitchFamily="18" charset="0"/>
                <a:cs typeface="Times New Roman" panose="02020603050405020304" pitchFamily="18" charset="0"/>
              </a:rPr>
              <a:t>Unicode</a:t>
            </a:r>
            <a:r>
              <a:rPr lang="zh-CN" altLang="en-US" sz="1600" kern="100" dirty="0">
                <a:latin typeface="Times New Roman" panose="02020603050405020304" pitchFamily="18" charset="0"/>
                <a:cs typeface="Times New Roman" panose="02020603050405020304" pitchFamily="18" charset="0"/>
              </a:rPr>
              <a:t>字符序列。</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2</a:t>
            </a:r>
            <a:r>
              <a:rPr lang="zh-CN" altLang="en-US" sz="1600" kern="100" dirty="0">
                <a:latin typeface="Times New Roman" panose="02020603050405020304" pitchFamily="18" charset="0"/>
                <a:cs typeface="Times New Roman" panose="02020603050405020304" pitchFamily="18" charset="0"/>
              </a:rPr>
              <a:t>）元组（</a:t>
            </a:r>
            <a:r>
              <a:rPr lang="en-US" altLang="zh-CN" sz="1600" kern="100" dirty="0">
                <a:latin typeface="Times New Roman" panose="02020603050405020304" pitchFamily="18" charset="0"/>
                <a:cs typeface="Times New Roman" panose="02020603050405020304" pitchFamily="18" charset="0"/>
              </a:rPr>
              <a:t>tuple</a:t>
            </a:r>
            <a:r>
              <a:rPr lang="zh-CN" altLang="en-US" sz="1600" kern="100" dirty="0">
                <a:latin typeface="Times New Roman" panose="02020603050405020304" pitchFamily="18" charset="0"/>
                <a:cs typeface="Times New Roman" panose="02020603050405020304" pitchFamily="18" charset="0"/>
              </a:rPr>
              <a:t>）：表示任意类型数据的序列。</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3</a:t>
            </a:r>
            <a:r>
              <a:rPr lang="zh-CN" altLang="en-US" sz="1600" kern="100" dirty="0">
                <a:latin typeface="Times New Roman" panose="02020603050405020304" pitchFamily="18" charset="0"/>
                <a:cs typeface="Times New Roman" panose="02020603050405020304" pitchFamily="18" charset="0"/>
              </a:rPr>
              <a:t>）字节（</a:t>
            </a:r>
            <a:r>
              <a:rPr lang="en-US" altLang="zh-CN" sz="1600" kern="100" dirty="0">
                <a:latin typeface="Times New Roman" panose="02020603050405020304" pitchFamily="18" charset="0"/>
                <a:cs typeface="Times New Roman" panose="02020603050405020304" pitchFamily="18" charset="0"/>
              </a:rPr>
              <a:t>bytes</a:t>
            </a:r>
            <a:r>
              <a:rPr lang="zh-CN" altLang="en-US" sz="1600" kern="100" dirty="0">
                <a:latin typeface="Times New Roman" panose="02020603050405020304" pitchFamily="18" charset="0"/>
                <a:cs typeface="Times New Roman" panose="02020603050405020304" pitchFamily="18" charset="0"/>
              </a:rPr>
              <a:t>）：表示字节（</a:t>
            </a:r>
            <a:r>
              <a:rPr lang="en-US" altLang="zh-CN" sz="1600" kern="100" dirty="0">
                <a:latin typeface="Times New Roman" panose="02020603050405020304" pitchFamily="18" charset="0"/>
                <a:cs typeface="Times New Roman" panose="02020603050405020304" pitchFamily="18" charset="0"/>
              </a:rPr>
              <a:t>8</a:t>
            </a:r>
            <a:r>
              <a:rPr lang="zh-CN" altLang="en-US" sz="1600" kern="100" dirty="0">
                <a:latin typeface="Times New Roman" panose="02020603050405020304" pitchFamily="18" charset="0"/>
                <a:cs typeface="Times New Roman" panose="02020603050405020304" pitchFamily="18" charset="0"/>
              </a:rPr>
              <a:t>位）序列数据。</a:t>
            </a:r>
          </a:p>
          <a:p>
            <a:pPr marR="0" lvl="0" rtl="0"/>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06407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normAutofit/>
          </a:bodyPr>
          <a:lstStyle/>
          <a:p>
            <a:pPr lvl="0"/>
            <a:r>
              <a:rPr lang="zh-CN" altLang="en-US" sz="1600" kern="100" dirty="0">
                <a:latin typeface="Times New Roman" panose="02020603050405020304" pitchFamily="18" charset="0"/>
                <a:cs typeface="Times New Roman" panose="02020603050405020304" pitchFamily="18" charset="0"/>
              </a:rPr>
              <a:t>可变序列数据类型有两种。</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1</a:t>
            </a:r>
            <a:r>
              <a:rPr lang="zh-CN" altLang="en-US" sz="1600" kern="100" dirty="0">
                <a:latin typeface="Times New Roman" panose="02020603050405020304" pitchFamily="18" charset="0"/>
                <a:cs typeface="Times New Roman" panose="02020603050405020304" pitchFamily="18" charset="0"/>
              </a:rPr>
              <a:t>）列表（</a:t>
            </a:r>
            <a:r>
              <a:rPr lang="en-US" altLang="zh-CN" sz="1600" kern="100" dirty="0">
                <a:latin typeface="Times New Roman" panose="02020603050405020304" pitchFamily="18" charset="0"/>
                <a:cs typeface="Times New Roman" panose="02020603050405020304" pitchFamily="18" charset="0"/>
              </a:rPr>
              <a:t>list</a:t>
            </a:r>
            <a:r>
              <a:rPr lang="zh-CN" altLang="en-US" sz="1600" kern="100" dirty="0">
                <a:latin typeface="Times New Roman" panose="02020603050405020304" pitchFamily="18" charset="0"/>
                <a:cs typeface="Times New Roman" panose="02020603050405020304" pitchFamily="18" charset="0"/>
              </a:rPr>
              <a:t>）：表示可修改的任意类型数据的序列。</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2</a:t>
            </a:r>
            <a:r>
              <a:rPr lang="zh-CN" altLang="en-US" sz="1600" kern="100" dirty="0">
                <a:latin typeface="Times New Roman" panose="02020603050405020304" pitchFamily="18" charset="0"/>
                <a:cs typeface="Times New Roman" panose="02020603050405020304" pitchFamily="18" charset="0"/>
              </a:rPr>
              <a:t>）字节数组（</a:t>
            </a:r>
            <a:r>
              <a:rPr lang="en-US" altLang="zh-CN" sz="1600" kern="100" dirty="0">
                <a:latin typeface="Times New Roman" panose="02020603050405020304" pitchFamily="18" charset="0"/>
                <a:cs typeface="Times New Roman" panose="02020603050405020304" pitchFamily="18" charset="0"/>
              </a:rPr>
              <a:t>byte </a:t>
            </a:r>
            <a:r>
              <a:rPr lang="en-US" altLang="zh-CN" sz="1600" kern="100" dirty="0" err="1">
                <a:latin typeface="Times New Roman" panose="02020603050405020304" pitchFamily="18" charset="0"/>
                <a:cs typeface="Times New Roman" panose="02020603050405020304" pitchFamily="18" charset="0"/>
              </a:rPr>
              <a:t>sarray</a:t>
            </a:r>
            <a:r>
              <a:rPr lang="zh-CN" altLang="en-US" sz="1600" kern="100" dirty="0">
                <a:latin typeface="Times New Roman" panose="02020603050405020304" pitchFamily="18" charset="0"/>
                <a:cs typeface="Times New Roman" panose="02020603050405020304" pitchFamily="18" charset="0"/>
              </a:rPr>
              <a:t>）：表示可以修改的字节（</a:t>
            </a:r>
            <a:r>
              <a:rPr lang="en-US" altLang="zh-CN" sz="1600" kern="100" dirty="0">
                <a:latin typeface="Times New Roman" panose="02020603050405020304" pitchFamily="18" charset="0"/>
                <a:cs typeface="Times New Roman" panose="02020603050405020304" pitchFamily="18" charset="0"/>
              </a:rPr>
              <a:t>8</a:t>
            </a:r>
            <a:r>
              <a:rPr lang="zh-CN" altLang="en-US" sz="1600" kern="100" dirty="0">
                <a:latin typeface="Times New Roman" panose="02020603050405020304" pitchFamily="18" charset="0"/>
                <a:cs typeface="Times New Roman" panose="02020603050405020304" pitchFamily="18" charset="0"/>
              </a:rPr>
              <a:t>位）数组。</a:t>
            </a:r>
          </a:p>
          <a:p>
            <a:pPr lvl="0"/>
            <a:r>
              <a:rPr lang="en-US" altLang="zh-CN" sz="1600" b="1" kern="100" dirty="0">
                <a:latin typeface="Times New Roman" panose="02020603050405020304" pitchFamily="18" charset="0"/>
                <a:cs typeface="Times New Roman" panose="02020603050405020304" pitchFamily="18" charset="0"/>
              </a:rPr>
              <a:t>3</a:t>
            </a:r>
            <a:r>
              <a:rPr lang="zh-CN" altLang="en-US" sz="1600" b="1" kern="100" dirty="0">
                <a:latin typeface="Times New Roman" panose="02020603050405020304" pitchFamily="18" charset="0"/>
                <a:cs typeface="Times New Roman" panose="02020603050405020304" pitchFamily="18" charset="0"/>
              </a:rPr>
              <a:t>．集合与字典数据类型</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1</a:t>
            </a:r>
            <a:r>
              <a:rPr lang="zh-CN" altLang="en-US" sz="1600" kern="100" dirty="0">
                <a:latin typeface="Times New Roman" panose="02020603050405020304" pitchFamily="18" charset="0"/>
                <a:cs typeface="Times New Roman" panose="02020603050405020304" pitchFamily="18" charset="0"/>
              </a:rPr>
              <a:t>）集合（</a:t>
            </a:r>
            <a:r>
              <a:rPr lang="en-US" altLang="zh-CN" sz="1600" kern="100" dirty="0">
                <a:latin typeface="Times New Roman" panose="02020603050405020304" pitchFamily="18" charset="0"/>
                <a:cs typeface="Times New Roman" panose="02020603050405020304" pitchFamily="18" charset="0"/>
              </a:rPr>
              <a:t>set</a:t>
            </a:r>
            <a:r>
              <a:rPr lang="zh-CN" altLang="en-US" sz="1600" kern="100" dirty="0">
                <a:latin typeface="Times New Roman" panose="02020603050405020304" pitchFamily="18" charset="0"/>
                <a:cs typeface="Times New Roman" panose="02020603050405020304" pitchFamily="18" charset="0"/>
              </a:rPr>
              <a:t>）：属于可变对象。</a:t>
            </a:r>
          </a:p>
          <a:p>
            <a:pPr lvl="0"/>
            <a:r>
              <a:rPr lang="zh-CN" altLang="en-US" sz="1600" kern="100" dirty="0">
                <a:latin typeface="Times New Roman" panose="02020603050405020304" pitchFamily="18" charset="0"/>
                <a:cs typeface="Times New Roman" panose="02020603050405020304" pitchFamily="18" charset="0"/>
              </a:rPr>
              <a:t>（</a:t>
            </a:r>
            <a:r>
              <a:rPr lang="en-US" altLang="zh-CN" sz="1600" kern="100" dirty="0">
                <a:latin typeface="Times New Roman" panose="02020603050405020304" pitchFamily="18" charset="0"/>
                <a:cs typeface="Times New Roman" panose="02020603050405020304" pitchFamily="18" charset="0"/>
              </a:rPr>
              <a:t>2</a:t>
            </a:r>
            <a:r>
              <a:rPr lang="zh-CN" altLang="en-US" sz="1600" kern="100" dirty="0">
                <a:latin typeface="Times New Roman" panose="02020603050405020304" pitchFamily="18" charset="0"/>
                <a:cs typeface="Times New Roman" panose="02020603050405020304" pitchFamily="18" charset="0"/>
              </a:rPr>
              <a:t>）字典（</a:t>
            </a:r>
            <a:r>
              <a:rPr lang="en-US" altLang="zh-CN" sz="1600" kern="100" dirty="0" err="1">
                <a:latin typeface="Times New Roman" panose="02020603050405020304" pitchFamily="18" charset="0"/>
                <a:cs typeface="Times New Roman" panose="02020603050405020304" pitchFamily="18" charset="0"/>
              </a:rPr>
              <a:t>dict</a:t>
            </a:r>
            <a:r>
              <a:rPr lang="zh-CN" altLang="en-US" sz="1600" kern="100" dirty="0">
                <a:latin typeface="Times New Roman" panose="02020603050405020304" pitchFamily="18" charset="0"/>
                <a:cs typeface="Times New Roman" panose="02020603050405020304" pitchFamily="18" charset="0"/>
              </a:rPr>
              <a:t>）：属于可变对象。</a:t>
            </a:r>
          </a:p>
          <a:p>
            <a:pPr lvl="0"/>
            <a:r>
              <a:rPr lang="en-US" altLang="zh-CN" sz="1600" b="1" kern="100" dirty="0" smtClean="0">
                <a:latin typeface="Times New Roman" panose="02020603050405020304" pitchFamily="18" charset="0"/>
                <a:cs typeface="Times New Roman" panose="02020603050405020304" pitchFamily="18" charset="0"/>
              </a:rPr>
              <a:t>4</a:t>
            </a:r>
            <a:r>
              <a:rPr lang="zh-CN" altLang="en-US" sz="1600" b="1" kern="100" dirty="0">
                <a:latin typeface="Times New Roman" panose="02020603050405020304" pitchFamily="18" charset="0"/>
                <a:cs typeface="Times New Roman" panose="02020603050405020304" pitchFamily="18" charset="0"/>
              </a:rPr>
              <a:t> ．</a:t>
            </a:r>
            <a:r>
              <a:rPr lang="zh-CN" altLang="en-US" sz="1600" b="1" kern="100" dirty="0" smtClean="0">
                <a:latin typeface="Times New Roman" panose="02020603050405020304" pitchFamily="18" charset="0"/>
                <a:cs typeface="Times New Roman" panose="02020603050405020304" pitchFamily="18" charset="0"/>
              </a:rPr>
              <a:t>其它</a:t>
            </a:r>
            <a:r>
              <a:rPr lang="zh-CN" altLang="en-US" sz="1600" b="1" kern="100" dirty="0">
                <a:latin typeface="Times New Roman" panose="02020603050405020304" pitchFamily="18" charset="0"/>
                <a:cs typeface="Times New Roman" panose="02020603050405020304" pitchFamily="18" charset="0"/>
              </a:rPr>
              <a:t>数据类型</a:t>
            </a:r>
          </a:p>
          <a:p>
            <a:pPr marR="0" lvl="0" rtl="0"/>
            <a:endParaRPr lang="zh-CN" altLang="en-US" b="1" kern="100" dirty="0">
              <a:latin typeface="Times New Roman" panose="02020603050405020304" pitchFamily="18" charset="0"/>
              <a:ea typeface="黑体" panose="02010609060101010101" pitchFamily="49" charset="-122"/>
            </a:endParaRPr>
          </a:p>
        </p:txBody>
      </p:sp>
      <p:sp>
        <p:nvSpPr>
          <p:cNvPr id="2" name="矩形 1"/>
          <p:cNvSpPr/>
          <p:nvPr/>
        </p:nvSpPr>
        <p:spPr>
          <a:xfrm>
            <a:off x="1163782" y="1230284"/>
            <a:ext cx="6409545" cy="523220"/>
          </a:xfrm>
          <a:prstGeom prst="rect">
            <a:avLst/>
          </a:prstGeom>
        </p:spPr>
        <p:txBody>
          <a:bodyPr wrap="square">
            <a:spAutoFit/>
          </a:bodyPr>
          <a:lstStyle/>
          <a:p>
            <a:pPr lvl="0"/>
            <a:r>
              <a:rPr lang="en-US" altLang="zh-CN" sz="2800" kern="100" dirty="0">
                <a:latin typeface="黑体" panose="02010609060101010101" pitchFamily="49" charset="-122"/>
                <a:ea typeface="黑体" panose="02010609060101010101" pitchFamily="49" charset="-122"/>
                <a:cs typeface="Times New Roman" panose="02020603050405020304" pitchFamily="18" charset="0"/>
              </a:rPr>
              <a:t>5.2.1  </a:t>
            </a:r>
            <a:r>
              <a:rPr lang="zh-CN" altLang="en-US" sz="2800" kern="100" dirty="0">
                <a:latin typeface="黑体" panose="02010609060101010101" pitchFamily="49" charset="-122"/>
                <a:ea typeface="黑体" panose="02010609060101010101" pitchFamily="49" charset="-122"/>
                <a:cs typeface="Times New Roman" panose="02020603050405020304" pitchFamily="18" charset="0"/>
              </a:rPr>
              <a:t>常用内置数据类型</a:t>
            </a:r>
            <a:r>
              <a:rPr lang="zh-CN" altLang="en-US" kern="100" dirty="0">
                <a:latin typeface="黑体" panose="02010609060101010101" pitchFamily="49" charset="-122"/>
                <a:ea typeface="黑体" panose="02010609060101010101" pitchFamily="49" charset="-122"/>
                <a:cs typeface="Times New Roman" panose="02020603050405020304" pitchFamily="18" charset="0"/>
              </a:rPr>
              <a:t>	</a:t>
            </a:r>
            <a:endParaRPr lang="zh-CN" altLang="en-US"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9330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400" dirty="0" smtClean="0">
                <a:latin typeface="黑体" panose="02010609060101010101" pitchFamily="49" charset="-122"/>
                <a:ea typeface="黑体" panose="02010609060101010101" pitchFamily="49" charset="-122"/>
              </a:rPr>
              <a:t>5.2.2  </a:t>
            </a:r>
            <a:r>
              <a:rPr lang="zh-CN" altLang="zh-CN" sz="2800" b="1" dirty="0" smtClean="0">
                <a:latin typeface="黑体" panose="02010609060101010101" pitchFamily="49" charset="-122"/>
                <a:ea typeface="黑体" panose="02010609060101010101" pitchFamily="49" charset="-122"/>
              </a:rPr>
              <a:t>运算符</a:t>
            </a:r>
            <a:r>
              <a:rPr lang="zh-CN" altLang="zh-CN" sz="2800" b="1" dirty="0">
                <a:latin typeface="黑体" panose="02010609060101010101" pitchFamily="49" charset="-122"/>
                <a:ea typeface="黑体" panose="02010609060101010101" pitchFamily="49" charset="-122"/>
              </a:rPr>
              <a:t>与表达式</a:t>
            </a:r>
            <a:endParaRPr lang="zh-CN" altLang="zh-CN" sz="2800" dirty="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r>
              <a:rPr lang="en-US" altLang="zh-CN" sz="1600" b="1" dirty="0">
                <a:latin typeface="+mn-ea"/>
              </a:rPr>
              <a:t>1. </a:t>
            </a:r>
            <a:r>
              <a:rPr lang="zh-CN" altLang="zh-CN" sz="1600" b="1" dirty="0">
                <a:latin typeface="+mn-ea"/>
              </a:rPr>
              <a:t>算术运算符</a:t>
            </a:r>
            <a:endParaRPr lang="zh-CN" altLang="zh-CN" sz="1600" dirty="0">
              <a:latin typeface="+mn-ea"/>
            </a:endParaRPr>
          </a:p>
          <a:p>
            <a:r>
              <a:rPr lang="en-US" altLang="zh-CN" sz="1600" b="1" dirty="0">
                <a:latin typeface="+mn-ea"/>
              </a:rPr>
              <a:t>2</a:t>
            </a:r>
            <a:r>
              <a:rPr lang="zh-CN" altLang="zh-CN" sz="1600" b="1" dirty="0">
                <a:latin typeface="+mn-ea"/>
              </a:rPr>
              <a:t>．赋值运算符</a:t>
            </a:r>
            <a:endParaRPr lang="zh-CN" altLang="zh-CN" sz="1600" dirty="0">
              <a:latin typeface="+mn-ea"/>
            </a:endParaRPr>
          </a:p>
          <a:p>
            <a:r>
              <a:rPr lang="en-US" altLang="zh-CN" sz="1600" b="1" dirty="0">
                <a:latin typeface="+mn-ea"/>
              </a:rPr>
              <a:t>3</a:t>
            </a:r>
            <a:r>
              <a:rPr lang="zh-CN" altLang="zh-CN" sz="1600" b="1" dirty="0">
                <a:latin typeface="+mn-ea"/>
              </a:rPr>
              <a:t>．比较运算符</a:t>
            </a:r>
            <a:endParaRPr lang="zh-CN" altLang="zh-CN" sz="1600" dirty="0">
              <a:latin typeface="+mn-ea"/>
            </a:endParaRPr>
          </a:p>
          <a:p>
            <a:r>
              <a:rPr lang="en-US" altLang="zh-CN" sz="1600" b="1" dirty="0">
                <a:latin typeface="+mn-ea"/>
              </a:rPr>
              <a:t>4</a:t>
            </a:r>
            <a:r>
              <a:rPr lang="zh-CN" altLang="zh-CN" sz="1600" b="1" dirty="0">
                <a:latin typeface="+mn-ea"/>
              </a:rPr>
              <a:t>．位运算符</a:t>
            </a:r>
            <a:endParaRPr lang="zh-CN" altLang="zh-CN" sz="1600" dirty="0">
              <a:latin typeface="+mn-ea"/>
            </a:endParaRPr>
          </a:p>
          <a:p>
            <a:r>
              <a:rPr lang="en-US" altLang="zh-CN" sz="1600" b="1" dirty="0">
                <a:latin typeface="+mn-ea"/>
              </a:rPr>
              <a:t>5</a:t>
            </a:r>
            <a:r>
              <a:rPr lang="zh-CN" altLang="zh-CN" sz="1600" b="1" dirty="0">
                <a:latin typeface="+mn-ea"/>
              </a:rPr>
              <a:t>．逻辑运算符</a:t>
            </a:r>
            <a:endParaRPr lang="zh-CN" altLang="zh-CN" sz="1600" dirty="0">
              <a:latin typeface="+mn-ea"/>
            </a:endParaRPr>
          </a:p>
          <a:p>
            <a:r>
              <a:rPr lang="en-US" altLang="zh-CN" sz="1600" b="1" dirty="0">
                <a:latin typeface="+mn-ea"/>
              </a:rPr>
              <a:t>6</a:t>
            </a:r>
            <a:r>
              <a:rPr lang="zh-CN" altLang="zh-CN" sz="1600" b="1" dirty="0">
                <a:latin typeface="+mn-ea"/>
              </a:rPr>
              <a:t>．运算符优先级</a:t>
            </a:r>
            <a:endParaRPr lang="zh-CN" altLang="zh-CN" sz="1600" dirty="0">
              <a:latin typeface="+mn-ea"/>
            </a:endParaRPr>
          </a:p>
          <a:p>
            <a:pPr marL="384048" marR="0" lvl="2" indent="0" rtl="0">
              <a:buNone/>
            </a:pP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76445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0" i="0" u="none" strike="noStrike" kern="2400" baseline="0" dirty="0" smtClean="0">
                <a:latin typeface="黑体" panose="02010609060101010101" pitchFamily="49" charset="-122"/>
                <a:ea typeface="黑体" panose="02010609060101010101" pitchFamily="49" charset="-122"/>
              </a:rPr>
              <a:t>5.2.3  </a:t>
            </a:r>
            <a:r>
              <a:rPr lang="zh-CN" altLang="en-US" sz="2800" kern="2400" dirty="0" smtClean="0">
                <a:latin typeface="黑体" panose="02010609060101010101" pitchFamily="49" charset="-122"/>
                <a:ea typeface="黑体" panose="02010609060101010101" pitchFamily="49" charset="-122"/>
              </a:rPr>
              <a:t>函数</a:t>
            </a:r>
            <a:endParaRPr lang="zh-CN" altLang="en-US" sz="2800" b="0" i="0" u="none" strike="noStrike" kern="24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r>
              <a:rPr lang="en-US" altLang="zh-CN" sz="1600" b="1" dirty="0">
                <a:latin typeface="Times New Roman" panose="02020603050405020304" pitchFamily="18" charset="0"/>
                <a:cs typeface="Times New Roman" panose="02020603050405020304" pitchFamily="18" charset="0"/>
              </a:rPr>
              <a:t>1</a:t>
            </a:r>
            <a:r>
              <a:rPr lang="zh-CN" altLang="zh-CN" sz="1600" b="1" dirty="0">
                <a:latin typeface="Times New Roman" panose="02020603050405020304" pitchFamily="18" charset="0"/>
                <a:cs typeface="Times New Roman" panose="02020603050405020304" pitchFamily="18" charset="0"/>
              </a:rPr>
              <a:t>．函数调用表达式</a:t>
            </a:r>
          </a:p>
          <a:p>
            <a:r>
              <a:rPr lang="en-US" altLang="zh-CN" sz="1600" b="1" dirty="0">
                <a:latin typeface="Times New Roman" panose="02020603050405020304" pitchFamily="18" charset="0"/>
                <a:cs typeface="Times New Roman" panose="02020603050405020304" pitchFamily="18" charset="0"/>
              </a:rPr>
              <a:t>2</a:t>
            </a:r>
            <a:r>
              <a:rPr lang="zh-CN" altLang="zh-CN" sz="1600" b="1" dirty="0">
                <a:latin typeface="Times New Roman" panose="02020603050405020304" pitchFamily="18" charset="0"/>
                <a:cs typeface="Times New Roman" panose="02020603050405020304" pitchFamily="18" charset="0"/>
              </a:rPr>
              <a:t>．</a:t>
            </a:r>
            <a:r>
              <a:rPr lang="en-US" altLang="zh-CN" sz="1600" b="1" dirty="0">
                <a:latin typeface="Times New Roman" panose="02020603050405020304" pitchFamily="18" charset="0"/>
                <a:cs typeface="Times New Roman" panose="02020603050405020304" pitchFamily="18" charset="0"/>
              </a:rPr>
              <a:t>Python</a:t>
            </a:r>
            <a:r>
              <a:rPr lang="zh-CN" altLang="zh-CN" sz="1600" b="1" dirty="0">
                <a:latin typeface="Times New Roman" panose="02020603050405020304" pitchFamily="18" charset="0"/>
                <a:cs typeface="Times New Roman" panose="02020603050405020304" pitchFamily="18" charset="0"/>
              </a:rPr>
              <a:t>内置函数</a:t>
            </a:r>
          </a:p>
          <a:p>
            <a:r>
              <a:rPr lang="en-US" altLang="zh-CN" sz="1600" b="1" dirty="0">
                <a:latin typeface="Times New Roman" panose="02020603050405020304" pitchFamily="18" charset="0"/>
                <a:cs typeface="Times New Roman" panose="02020603050405020304" pitchFamily="18" charset="0"/>
              </a:rPr>
              <a:t>3</a:t>
            </a:r>
            <a:r>
              <a:rPr lang="zh-CN" altLang="zh-CN" sz="1600" b="1" dirty="0">
                <a:latin typeface="Times New Roman" panose="02020603050405020304" pitchFamily="18" charset="0"/>
                <a:cs typeface="Times New Roman" panose="02020603050405020304" pitchFamily="18" charset="0"/>
              </a:rPr>
              <a:t>．</a:t>
            </a:r>
            <a:r>
              <a:rPr lang="en-US" altLang="zh-CN" sz="1600" b="1" dirty="0">
                <a:latin typeface="Times New Roman" panose="02020603050405020304" pitchFamily="18" charset="0"/>
                <a:cs typeface="Times New Roman" panose="02020603050405020304" pitchFamily="18" charset="0"/>
              </a:rPr>
              <a:t>Python</a:t>
            </a:r>
            <a:r>
              <a:rPr lang="zh-CN" altLang="zh-CN" sz="1600" b="1" dirty="0">
                <a:latin typeface="Times New Roman" panose="02020603050405020304" pitchFamily="18" charset="0"/>
                <a:cs typeface="Times New Roman" panose="02020603050405020304" pitchFamily="18" charset="0"/>
              </a:rPr>
              <a:t>自定义函数</a:t>
            </a:r>
          </a:p>
          <a:p>
            <a:r>
              <a:rPr lang="en-US" altLang="zh-CN" sz="1600" b="1" dirty="0">
                <a:latin typeface="Times New Roman" panose="02020603050405020304" pitchFamily="18" charset="0"/>
                <a:cs typeface="Times New Roman" panose="02020603050405020304" pitchFamily="18" charset="0"/>
              </a:rPr>
              <a:t>4</a:t>
            </a:r>
            <a:r>
              <a:rPr lang="zh-CN" altLang="zh-CN" sz="1600" b="1" dirty="0">
                <a:latin typeface="Times New Roman" panose="02020603050405020304" pitchFamily="18" charset="0"/>
                <a:cs typeface="Times New Roman" panose="02020603050405020304" pitchFamily="18" charset="0"/>
              </a:rPr>
              <a:t>．模块</a:t>
            </a:r>
          </a:p>
          <a:p>
            <a:pPr marL="384048" lvl="2" indent="0">
              <a:buNone/>
            </a:pP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628701832"/>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86</TotalTime>
  <Words>2374</Words>
  <Application>Microsoft Office PowerPoint</Application>
  <PresentationFormat>宽屏</PresentationFormat>
  <Paragraphs>183</Paragraphs>
  <Slides>23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黑体</vt:lpstr>
      <vt:lpstr>宋体</vt:lpstr>
      <vt:lpstr>Calibri</vt:lpstr>
      <vt:lpstr>Calibri Light</vt:lpstr>
      <vt:lpstr>Times New Roman</vt:lpstr>
      <vt:lpstr>回顾</vt:lpstr>
      <vt:lpstr>                第5章    Python程序设计基础与算法</vt:lpstr>
      <vt:lpstr>5.1  程序设计概述</vt:lpstr>
      <vt:lpstr>PowerPoint 演示文稿</vt:lpstr>
      <vt:lpstr>5.1.2  Python语言简介</vt:lpstr>
      <vt:lpstr>5.1.3  Python的开发环境</vt:lpstr>
      <vt:lpstr>5.2  数据类型、运算符与函数</vt:lpstr>
      <vt:lpstr>PowerPoint 演示文稿</vt:lpstr>
      <vt:lpstr>5.2.2  运算符与表达式</vt:lpstr>
      <vt:lpstr>5.2.3  函数</vt:lpstr>
      <vt:lpstr>5.3 序列数据类型</vt:lpstr>
      <vt:lpstr>5.3.2  列表</vt:lpstr>
      <vt:lpstr>5.3.3  字符串</vt:lpstr>
      <vt:lpstr>5.4   字典与集合数据类型</vt:lpstr>
      <vt:lpstr>5.4.2  集合</vt:lpstr>
      <vt:lpstr>5.5   程序的基本结构</vt:lpstr>
      <vt:lpstr>PowerPoint 演示文稿</vt:lpstr>
      <vt:lpstr>5.6  类和对象</vt:lpstr>
      <vt:lpstr>5.7   基础算法设计思想</vt:lpstr>
      <vt:lpstr>5.7.2  递推法</vt:lpstr>
      <vt:lpstr>5.7.3  递归法</vt:lpstr>
      <vt:lpstr>5.7.4  分治法</vt:lpstr>
      <vt:lpstr>5.7.5  贪心法</vt:lpstr>
      <vt:lpstr>5.7.6  回溯法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第5章  演示文稿软件PowerPint 2016</dc:title>
  <dc:creator>eyi0213@sina.com</dc:creator>
  <cp:lastModifiedBy>dell</cp:lastModifiedBy>
  <cp:revision>10</cp:revision>
  <dcterms:created xsi:type="dcterms:W3CDTF">2020-09-05T09:06:05Z</dcterms:created>
  <dcterms:modified xsi:type="dcterms:W3CDTF">2020-09-15T01:09:27Z</dcterms:modified>
</cp:coreProperties>
</file>